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72" r:id="rId5"/>
    <p:sldId id="360" r:id="rId6"/>
    <p:sldId id="343" r:id="rId7"/>
    <p:sldId id="357" r:id="rId8"/>
    <p:sldId id="341" r:id="rId9"/>
    <p:sldId id="350" r:id="rId10"/>
    <p:sldId id="287" r:id="rId11"/>
    <p:sldId id="317" r:id="rId12"/>
    <p:sldId id="290" r:id="rId13"/>
    <p:sldId id="291" r:id="rId14"/>
    <p:sldId id="363" r:id="rId15"/>
    <p:sldId id="318" r:id="rId16"/>
    <p:sldId id="358" r:id="rId17"/>
    <p:sldId id="319" r:id="rId18"/>
    <p:sldId id="361" r:id="rId19"/>
    <p:sldId id="347" r:id="rId20"/>
    <p:sldId id="362" r:id="rId21"/>
    <p:sldId id="289" r:id="rId22"/>
    <p:sldId id="364" r:id="rId23"/>
    <p:sldId id="334" r:id="rId24"/>
    <p:sldId id="355" r:id="rId25"/>
    <p:sldId id="333" r:id="rId26"/>
    <p:sldId id="367" r:id="rId27"/>
    <p:sldId id="322" r:id="rId28"/>
    <p:sldId id="286" r:id="rId29"/>
    <p:sldId id="329" r:id="rId30"/>
    <p:sldId id="365" r:id="rId31"/>
    <p:sldId id="337" r:id="rId32"/>
    <p:sldId id="282" r:id="rId33"/>
    <p:sldId id="366" r:id="rId34"/>
    <p:sldId id="368" r:id="rId35"/>
    <p:sldId id="3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emungal, Aaron R" initials="SAR" lastIdx="1" clrIdx="0">
    <p:extLst>
      <p:ext uri="{19B8F6BF-5375-455C-9EA6-DF929625EA0E}">
        <p15:presenceInfo xmlns:p15="http://schemas.microsoft.com/office/powerpoint/2012/main" userId="Seemungal, Aaron 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BF9000"/>
    <a:srgbClr val="262626"/>
    <a:srgbClr val="FFFFFF"/>
    <a:srgbClr val="000000"/>
    <a:srgbClr val="181717"/>
    <a:srgbClr val="D9D9D9"/>
    <a:srgbClr val="FFF2CC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24"/>
  </p:normalViewPr>
  <p:slideViewPr>
    <p:cSldViewPr snapToGrid="0" snapToObjects="1">
      <p:cViewPr>
        <p:scale>
          <a:sx n="75" d="100"/>
          <a:sy n="75" d="100"/>
        </p:scale>
        <p:origin x="1956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AA5D53-D00D-435A-93CA-9FBD5F2983D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2AF0550-15A1-4BEB-8C91-0DF7D0CE9DE7}">
      <dgm:prSet custT="1"/>
      <dgm:spPr/>
      <dgm:t>
        <a:bodyPr/>
        <a:lstStyle/>
        <a:p>
          <a:r>
            <a:rPr lang="en-US" sz="1600" b="1">
              <a:latin typeface="Avenir Next LT Pro" panose="020B0504020202020204" pitchFamily="34" charset="77"/>
            </a:rPr>
            <a:t>Team Members:</a:t>
          </a:r>
        </a:p>
      </dgm:t>
    </dgm:pt>
    <dgm:pt modelId="{31AD298D-D224-4822-8ED5-8049A7B207E3}" type="parTrans" cxnId="{3A61D2B0-EC20-429B-8D15-34C16663411F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537ADA2-683E-4367-A18C-ADE5E318E3BB}" type="sibTrans" cxnId="{3A61D2B0-EC20-429B-8D15-34C16663411F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03904A29-BD80-4AEF-8638-D7C8A56B3346}">
      <dgm:prSet custT="1"/>
      <dgm:spPr/>
      <dgm:t>
        <a:bodyPr/>
        <a:lstStyle/>
        <a:p>
          <a:r>
            <a:rPr lang="en-US" sz="1600">
              <a:latin typeface="Avenir Next LT Pro" panose="020B0504020202020204" pitchFamily="34" charset="77"/>
            </a:rPr>
            <a:t>Ash Thomas</a:t>
          </a:r>
        </a:p>
      </dgm:t>
    </dgm:pt>
    <dgm:pt modelId="{282A019A-9B7D-4596-A9C0-2A9C87432AC1}" type="parTrans" cxnId="{4F798641-E61E-4E41-A839-181699EEB173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CEB2E526-93DF-4CC4-ACEB-76AA14BF8C1E}" type="sibTrans" cxnId="{4F798641-E61E-4E41-A839-181699EEB173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DFCB33E9-5D8C-4EE5-B254-59F8C7E911D5}">
      <dgm:prSet custT="1"/>
      <dgm:spPr/>
      <dgm:t>
        <a:bodyPr/>
        <a:lstStyle/>
        <a:p>
          <a:r>
            <a:rPr lang="en-US" sz="1600">
              <a:latin typeface="Avenir Next LT Pro" panose="020B0504020202020204" pitchFamily="34" charset="77"/>
            </a:rPr>
            <a:t>Aaron Seemungal</a:t>
          </a:r>
        </a:p>
      </dgm:t>
    </dgm:pt>
    <dgm:pt modelId="{7A1CC1A0-9526-4A1D-930F-63E2B322BA58}" type="parTrans" cxnId="{6C5433AE-C453-408A-908F-DB1B16E406BB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EF0E6BEC-8328-4983-9D55-831F0E303677}" type="sibTrans" cxnId="{6C5433AE-C453-408A-908F-DB1B16E406BB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EB525679-5C1C-40EF-8590-96289E39254E}">
      <dgm:prSet custT="1"/>
      <dgm:spPr/>
      <dgm:t>
        <a:bodyPr/>
        <a:lstStyle/>
        <a:p>
          <a:r>
            <a:rPr lang="en-US" sz="1600">
              <a:latin typeface="Avenir Next LT Pro" panose="020B0504020202020204" pitchFamily="34" charset="77"/>
            </a:rPr>
            <a:t>David Sehrt</a:t>
          </a:r>
        </a:p>
      </dgm:t>
    </dgm:pt>
    <dgm:pt modelId="{2AE38C76-63D8-4716-9B04-53A7681A3C81}" type="parTrans" cxnId="{A89BA530-ECD6-42A8-A8F8-520C96D28DB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535BDDF-C43C-464B-96EF-3B1843336B1D}" type="sibTrans" cxnId="{A89BA530-ECD6-42A8-A8F8-520C96D28DB5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BFC18B64-8782-4DB9-8593-6C3BF3FDF3A6}">
      <dgm:prSet custT="1"/>
      <dgm:spPr/>
      <dgm:t>
        <a:bodyPr/>
        <a:lstStyle/>
        <a:p>
          <a:r>
            <a:rPr lang="en-US" sz="1600">
              <a:latin typeface="Avenir Next LT Pro" panose="020B0504020202020204" pitchFamily="34" charset="77"/>
            </a:rPr>
            <a:t>Kwasi Darkwah</a:t>
          </a:r>
        </a:p>
      </dgm:t>
    </dgm:pt>
    <dgm:pt modelId="{0905B040-7715-447D-94ED-13A12A07287C}" type="parTrans" cxnId="{46C6FAB2-7E07-43D0-9E21-4BC6A1F3528E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EF0D1439-7C8B-4F43-881C-E4A23674B8A9}" type="sibTrans" cxnId="{46C6FAB2-7E07-43D0-9E21-4BC6A1F3528E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AB591271-D4F7-ED4C-ACC5-C1BD1EDBBA51}" type="pres">
      <dgm:prSet presAssocID="{14AA5D53-D00D-435A-93CA-9FBD5F2983D6}" presName="vert0" presStyleCnt="0">
        <dgm:presLayoutVars>
          <dgm:dir/>
          <dgm:animOne val="branch"/>
          <dgm:animLvl val="lvl"/>
        </dgm:presLayoutVars>
      </dgm:prSet>
      <dgm:spPr/>
    </dgm:pt>
    <dgm:pt modelId="{5ABEFE26-6242-BD43-8491-0F7333E2B906}" type="pres">
      <dgm:prSet presAssocID="{22AF0550-15A1-4BEB-8C91-0DF7D0CE9DE7}" presName="thickLine" presStyleLbl="alignNode1" presStyleIdx="0" presStyleCnt="5"/>
      <dgm:spPr/>
    </dgm:pt>
    <dgm:pt modelId="{E960096E-1FC1-074B-B5E9-C8559E3A51AF}" type="pres">
      <dgm:prSet presAssocID="{22AF0550-15A1-4BEB-8C91-0DF7D0CE9DE7}" presName="horz1" presStyleCnt="0"/>
      <dgm:spPr/>
    </dgm:pt>
    <dgm:pt modelId="{E5FB2D12-0D48-B74E-A7F8-12810F775398}" type="pres">
      <dgm:prSet presAssocID="{22AF0550-15A1-4BEB-8C91-0DF7D0CE9DE7}" presName="tx1" presStyleLbl="revTx" presStyleIdx="0" presStyleCnt="5"/>
      <dgm:spPr/>
    </dgm:pt>
    <dgm:pt modelId="{C15D21B7-8394-FA4B-AD48-FF89E1B98807}" type="pres">
      <dgm:prSet presAssocID="{22AF0550-15A1-4BEB-8C91-0DF7D0CE9DE7}" presName="vert1" presStyleCnt="0"/>
      <dgm:spPr/>
    </dgm:pt>
    <dgm:pt modelId="{598E3B79-C823-DA4D-875E-3F829E8D4F7D}" type="pres">
      <dgm:prSet presAssocID="{03904A29-BD80-4AEF-8638-D7C8A56B3346}" presName="thickLine" presStyleLbl="alignNode1" presStyleIdx="1" presStyleCnt="5"/>
      <dgm:spPr/>
    </dgm:pt>
    <dgm:pt modelId="{F47ECE28-1D21-764E-8E65-07C6DFE4B5A2}" type="pres">
      <dgm:prSet presAssocID="{03904A29-BD80-4AEF-8638-D7C8A56B3346}" presName="horz1" presStyleCnt="0"/>
      <dgm:spPr/>
    </dgm:pt>
    <dgm:pt modelId="{F62D9000-5B0E-C348-86C1-75C77EC2E8B8}" type="pres">
      <dgm:prSet presAssocID="{03904A29-BD80-4AEF-8638-D7C8A56B3346}" presName="tx1" presStyleLbl="revTx" presStyleIdx="1" presStyleCnt="5"/>
      <dgm:spPr/>
    </dgm:pt>
    <dgm:pt modelId="{D60BC32A-B572-5844-A38D-D64CACEF4A2F}" type="pres">
      <dgm:prSet presAssocID="{03904A29-BD80-4AEF-8638-D7C8A56B3346}" presName="vert1" presStyleCnt="0"/>
      <dgm:spPr/>
    </dgm:pt>
    <dgm:pt modelId="{5E5AD87C-8121-754C-A471-C77EB20ED892}" type="pres">
      <dgm:prSet presAssocID="{DFCB33E9-5D8C-4EE5-B254-59F8C7E911D5}" presName="thickLine" presStyleLbl="alignNode1" presStyleIdx="2" presStyleCnt="5"/>
      <dgm:spPr/>
    </dgm:pt>
    <dgm:pt modelId="{A94C9AD7-4F24-0A40-8E45-39D952784461}" type="pres">
      <dgm:prSet presAssocID="{DFCB33E9-5D8C-4EE5-B254-59F8C7E911D5}" presName="horz1" presStyleCnt="0"/>
      <dgm:spPr/>
    </dgm:pt>
    <dgm:pt modelId="{9E52DE9E-EF18-4040-83F5-09763BF081E7}" type="pres">
      <dgm:prSet presAssocID="{DFCB33E9-5D8C-4EE5-B254-59F8C7E911D5}" presName="tx1" presStyleLbl="revTx" presStyleIdx="2" presStyleCnt="5"/>
      <dgm:spPr/>
    </dgm:pt>
    <dgm:pt modelId="{E00125FF-745A-4C49-8F33-6D6C734D8926}" type="pres">
      <dgm:prSet presAssocID="{DFCB33E9-5D8C-4EE5-B254-59F8C7E911D5}" presName="vert1" presStyleCnt="0"/>
      <dgm:spPr/>
    </dgm:pt>
    <dgm:pt modelId="{759C449A-A050-9948-B4EF-9AAADB0B3768}" type="pres">
      <dgm:prSet presAssocID="{EB525679-5C1C-40EF-8590-96289E39254E}" presName="thickLine" presStyleLbl="alignNode1" presStyleIdx="3" presStyleCnt="5"/>
      <dgm:spPr/>
    </dgm:pt>
    <dgm:pt modelId="{1C32CA71-5EDF-8B4C-9F41-2905D96325B1}" type="pres">
      <dgm:prSet presAssocID="{EB525679-5C1C-40EF-8590-96289E39254E}" presName="horz1" presStyleCnt="0"/>
      <dgm:spPr/>
    </dgm:pt>
    <dgm:pt modelId="{8C2F6AC6-8303-C240-8E5B-F868A904F8C0}" type="pres">
      <dgm:prSet presAssocID="{EB525679-5C1C-40EF-8590-96289E39254E}" presName="tx1" presStyleLbl="revTx" presStyleIdx="3" presStyleCnt="5"/>
      <dgm:spPr/>
    </dgm:pt>
    <dgm:pt modelId="{C6C08C0F-26E4-6E42-A7FC-D627C0C23512}" type="pres">
      <dgm:prSet presAssocID="{EB525679-5C1C-40EF-8590-96289E39254E}" presName="vert1" presStyleCnt="0"/>
      <dgm:spPr/>
    </dgm:pt>
    <dgm:pt modelId="{706E3948-F13E-6E4F-BEF1-B500B36E3D40}" type="pres">
      <dgm:prSet presAssocID="{BFC18B64-8782-4DB9-8593-6C3BF3FDF3A6}" presName="thickLine" presStyleLbl="alignNode1" presStyleIdx="4" presStyleCnt="5"/>
      <dgm:spPr/>
    </dgm:pt>
    <dgm:pt modelId="{2E012421-570C-B541-96AF-530FDBD77A9D}" type="pres">
      <dgm:prSet presAssocID="{BFC18B64-8782-4DB9-8593-6C3BF3FDF3A6}" presName="horz1" presStyleCnt="0"/>
      <dgm:spPr/>
    </dgm:pt>
    <dgm:pt modelId="{AC394ED6-B7C0-7246-83CA-231F0A7F5FC9}" type="pres">
      <dgm:prSet presAssocID="{BFC18B64-8782-4DB9-8593-6C3BF3FDF3A6}" presName="tx1" presStyleLbl="revTx" presStyleIdx="4" presStyleCnt="5"/>
      <dgm:spPr/>
    </dgm:pt>
    <dgm:pt modelId="{037FC0DB-ABC6-B24A-9796-2DAF2F301728}" type="pres">
      <dgm:prSet presAssocID="{BFC18B64-8782-4DB9-8593-6C3BF3FDF3A6}" presName="vert1" presStyleCnt="0"/>
      <dgm:spPr/>
    </dgm:pt>
  </dgm:ptLst>
  <dgm:cxnLst>
    <dgm:cxn modelId="{829D9C08-B596-F842-A184-10204B067D15}" type="presOf" srcId="{BFC18B64-8782-4DB9-8593-6C3BF3FDF3A6}" destId="{AC394ED6-B7C0-7246-83CA-231F0A7F5FC9}" srcOrd="0" destOrd="0" presId="urn:microsoft.com/office/officeart/2008/layout/LinedList"/>
    <dgm:cxn modelId="{1C184A0F-217C-7247-9285-BBC1BA050785}" type="presOf" srcId="{DFCB33E9-5D8C-4EE5-B254-59F8C7E911D5}" destId="{9E52DE9E-EF18-4040-83F5-09763BF081E7}" srcOrd="0" destOrd="0" presId="urn:microsoft.com/office/officeart/2008/layout/LinedList"/>
    <dgm:cxn modelId="{A89BA530-ECD6-42A8-A8F8-520C96D28DB5}" srcId="{14AA5D53-D00D-435A-93CA-9FBD5F2983D6}" destId="{EB525679-5C1C-40EF-8590-96289E39254E}" srcOrd="3" destOrd="0" parTransId="{2AE38C76-63D8-4716-9B04-53A7681A3C81}" sibTransId="{F535BDDF-C43C-464B-96EF-3B1843336B1D}"/>
    <dgm:cxn modelId="{4F798641-E61E-4E41-A839-181699EEB173}" srcId="{14AA5D53-D00D-435A-93CA-9FBD5F2983D6}" destId="{03904A29-BD80-4AEF-8638-D7C8A56B3346}" srcOrd="1" destOrd="0" parTransId="{282A019A-9B7D-4596-A9C0-2A9C87432AC1}" sibTransId="{CEB2E526-93DF-4CC4-ACEB-76AA14BF8C1E}"/>
    <dgm:cxn modelId="{CAFE639F-4163-0248-B38F-333D66AF543D}" type="presOf" srcId="{14AA5D53-D00D-435A-93CA-9FBD5F2983D6}" destId="{AB591271-D4F7-ED4C-ACC5-C1BD1EDBBA51}" srcOrd="0" destOrd="0" presId="urn:microsoft.com/office/officeart/2008/layout/LinedList"/>
    <dgm:cxn modelId="{6C5433AE-C453-408A-908F-DB1B16E406BB}" srcId="{14AA5D53-D00D-435A-93CA-9FBD5F2983D6}" destId="{DFCB33E9-5D8C-4EE5-B254-59F8C7E911D5}" srcOrd="2" destOrd="0" parTransId="{7A1CC1A0-9526-4A1D-930F-63E2B322BA58}" sibTransId="{EF0E6BEC-8328-4983-9D55-831F0E303677}"/>
    <dgm:cxn modelId="{09AA53AF-79F5-B046-8077-01D99D31C857}" type="presOf" srcId="{03904A29-BD80-4AEF-8638-D7C8A56B3346}" destId="{F62D9000-5B0E-C348-86C1-75C77EC2E8B8}" srcOrd="0" destOrd="0" presId="urn:microsoft.com/office/officeart/2008/layout/LinedList"/>
    <dgm:cxn modelId="{3A61D2B0-EC20-429B-8D15-34C16663411F}" srcId="{14AA5D53-D00D-435A-93CA-9FBD5F2983D6}" destId="{22AF0550-15A1-4BEB-8C91-0DF7D0CE9DE7}" srcOrd="0" destOrd="0" parTransId="{31AD298D-D224-4822-8ED5-8049A7B207E3}" sibTransId="{F537ADA2-683E-4367-A18C-ADE5E318E3BB}"/>
    <dgm:cxn modelId="{46C6FAB2-7E07-43D0-9E21-4BC6A1F3528E}" srcId="{14AA5D53-D00D-435A-93CA-9FBD5F2983D6}" destId="{BFC18B64-8782-4DB9-8593-6C3BF3FDF3A6}" srcOrd="4" destOrd="0" parTransId="{0905B040-7715-447D-94ED-13A12A07287C}" sibTransId="{EF0D1439-7C8B-4F43-881C-E4A23674B8A9}"/>
    <dgm:cxn modelId="{E9873DCD-47CD-5742-819F-E5A9E9D7809C}" type="presOf" srcId="{22AF0550-15A1-4BEB-8C91-0DF7D0CE9DE7}" destId="{E5FB2D12-0D48-B74E-A7F8-12810F775398}" srcOrd="0" destOrd="0" presId="urn:microsoft.com/office/officeart/2008/layout/LinedList"/>
    <dgm:cxn modelId="{EF8CA0D4-A236-4448-8CE1-E8D3E41CE973}" type="presOf" srcId="{EB525679-5C1C-40EF-8590-96289E39254E}" destId="{8C2F6AC6-8303-C240-8E5B-F868A904F8C0}" srcOrd="0" destOrd="0" presId="urn:microsoft.com/office/officeart/2008/layout/LinedList"/>
    <dgm:cxn modelId="{F61B6B8C-992A-A745-A211-40B11CA333EA}" type="presParOf" srcId="{AB591271-D4F7-ED4C-ACC5-C1BD1EDBBA51}" destId="{5ABEFE26-6242-BD43-8491-0F7333E2B906}" srcOrd="0" destOrd="0" presId="urn:microsoft.com/office/officeart/2008/layout/LinedList"/>
    <dgm:cxn modelId="{77F074C1-FA99-3546-97B7-C84AEBE37194}" type="presParOf" srcId="{AB591271-D4F7-ED4C-ACC5-C1BD1EDBBA51}" destId="{E960096E-1FC1-074B-B5E9-C8559E3A51AF}" srcOrd="1" destOrd="0" presId="urn:microsoft.com/office/officeart/2008/layout/LinedList"/>
    <dgm:cxn modelId="{1EA9E8D4-72EE-B34D-A0B0-0E5F69098DED}" type="presParOf" srcId="{E960096E-1FC1-074B-B5E9-C8559E3A51AF}" destId="{E5FB2D12-0D48-B74E-A7F8-12810F775398}" srcOrd="0" destOrd="0" presId="urn:microsoft.com/office/officeart/2008/layout/LinedList"/>
    <dgm:cxn modelId="{2CC53B30-AB4C-3D45-86EF-8FEE1DFE00E0}" type="presParOf" srcId="{E960096E-1FC1-074B-B5E9-C8559E3A51AF}" destId="{C15D21B7-8394-FA4B-AD48-FF89E1B98807}" srcOrd="1" destOrd="0" presId="urn:microsoft.com/office/officeart/2008/layout/LinedList"/>
    <dgm:cxn modelId="{81CDB042-A391-EF49-8BC2-D8E61B46B6BC}" type="presParOf" srcId="{AB591271-D4F7-ED4C-ACC5-C1BD1EDBBA51}" destId="{598E3B79-C823-DA4D-875E-3F829E8D4F7D}" srcOrd="2" destOrd="0" presId="urn:microsoft.com/office/officeart/2008/layout/LinedList"/>
    <dgm:cxn modelId="{2AE5DAA8-625F-8144-9B23-99E8BB1824AA}" type="presParOf" srcId="{AB591271-D4F7-ED4C-ACC5-C1BD1EDBBA51}" destId="{F47ECE28-1D21-764E-8E65-07C6DFE4B5A2}" srcOrd="3" destOrd="0" presId="urn:microsoft.com/office/officeart/2008/layout/LinedList"/>
    <dgm:cxn modelId="{EC10F8B6-F967-A44C-86FA-0C1F13EA35D9}" type="presParOf" srcId="{F47ECE28-1D21-764E-8E65-07C6DFE4B5A2}" destId="{F62D9000-5B0E-C348-86C1-75C77EC2E8B8}" srcOrd="0" destOrd="0" presId="urn:microsoft.com/office/officeart/2008/layout/LinedList"/>
    <dgm:cxn modelId="{A7BE2629-86BC-E842-931E-B41AAC8DCAFC}" type="presParOf" srcId="{F47ECE28-1D21-764E-8E65-07C6DFE4B5A2}" destId="{D60BC32A-B572-5844-A38D-D64CACEF4A2F}" srcOrd="1" destOrd="0" presId="urn:microsoft.com/office/officeart/2008/layout/LinedList"/>
    <dgm:cxn modelId="{C601BD15-359A-1B49-8F5D-0DA60DDD9F92}" type="presParOf" srcId="{AB591271-D4F7-ED4C-ACC5-C1BD1EDBBA51}" destId="{5E5AD87C-8121-754C-A471-C77EB20ED892}" srcOrd="4" destOrd="0" presId="urn:microsoft.com/office/officeart/2008/layout/LinedList"/>
    <dgm:cxn modelId="{2E5182CA-C923-2847-9AC6-B4A7959BBE6C}" type="presParOf" srcId="{AB591271-D4F7-ED4C-ACC5-C1BD1EDBBA51}" destId="{A94C9AD7-4F24-0A40-8E45-39D952784461}" srcOrd="5" destOrd="0" presId="urn:microsoft.com/office/officeart/2008/layout/LinedList"/>
    <dgm:cxn modelId="{7194ED83-92A6-EF45-8198-4C7DF97BFB66}" type="presParOf" srcId="{A94C9AD7-4F24-0A40-8E45-39D952784461}" destId="{9E52DE9E-EF18-4040-83F5-09763BF081E7}" srcOrd="0" destOrd="0" presId="urn:microsoft.com/office/officeart/2008/layout/LinedList"/>
    <dgm:cxn modelId="{122454AA-FEBF-B844-A1A6-3F1D4C74DBD0}" type="presParOf" srcId="{A94C9AD7-4F24-0A40-8E45-39D952784461}" destId="{E00125FF-745A-4C49-8F33-6D6C734D8926}" srcOrd="1" destOrd="0" presId="urn:microsoft.com/office/officeart/2008/layout/LinedList"/>
    <dgm:cxn modelId="{4178EBB9-9F94-204A-B028-46586E53AA2C}" type="presParOf" srcId="{AB591271-D4F7-ED4C-ACC5-C1BD1EDBBA51}" destId="{759C449A-A050-9948-B4EF-9AAADB0B3768}" srcOrd="6" destOrd="0" presId="urn:microsoft.com/office/officeart/2008/layout/LinedList"/>
    <dgm:cxn modelId="{B63E69EB-797C-5147-BC3D-AB41DBE6B0A1}" type="presParOf" srcId="{AB591271-D4F7-ED4C-ACC5-C1BD1EDBBA51}" destId="{1C32CA71-5EDF-8B4C-9F41-2905D96325B1}" srcOrd="7" destOrd="0" presId="urn:microsoft.com/office/officeart/2008/layout/LinedList"/>
    <dgm:cxn modelId="{3FAEFD40-C6D2-9943-8CA3-EED7C37A6C0E}" type="presParOf" srcId="{1C32CA71-5EDF-8B4C-9F41-2905D96325B1}" destId="{8C2F6AC6-8303-C240-8E5B-F868A904F8C0}" srcOrd="0" destOrd="0" presId="urn:microsoft.com/office/officeart/2008/layout/LinedList"/>
    <dgm:cxn modelId="{93320BC0-13F5-5F47-9580-CAC222A0BF0D}" type="presParOf" srcId="{1C32CA71-5EDF-8B4C-9F41-2905D96325B1}" destId="{C6C08C0F-26E4-6E42-A7FC-D627C0C23512}" srcOrd="1" destOrd="0" presId="urn:microsoft.com/office/officeart/2008/layout/LinedList"/>
    <dgm:cxn modelId="{BFF72670-4010-6042-847A-F6FF43629B2A}" type="presParOf" srcId="{AB591271-D4F7-ED4C-ACC5-C1BD1EDBBA51}" destId="{706E3948-F13E-6E4F-BEF1-B500B36E3D40}" srcOrd="8" destOrd="0" presId="urn:microsoft.com/office/officeart/2008/layout/LinedList"/>
    <dgm:cxn modelId="{140A6893-EFB2-8C44-8C14-69F17FB13DAA}" type="presParOf" srcId="{AB591271-D4F7-ED4C-ACC5-C1BD1EDBBA51}" destId="{2E012421-570C-B541-96AF-530FDBD77A9D}" srcOrd="9" destOrd="0" presId="urn:microsoft.com/office/officeart/2008/layout/LinedList"/>
    <dgm:cxn modelId="{8824D479-1782-5E4A-B25B-862E010D7FA2}" type="presParOf" srcId="{2E012421-570C-B541-96AF-530FDBD77A9D}" destId="{AC394ED6-B7C0-7246-83CA-231F0A7F5FC9}" srcOrd="0" destOrd="0" presId="urn:microsoft.com/office/officeart/2008/layout/LinedList"/>
    <dgm:cxn modelId="{51311DFD-2B4B-E143-A8CA-A35A39C9164A}" type="presParOf" srcId="{2E012421-570C-B541-96AF-530FDBD77A9D}" destId="{037FC0DB-ABC6-B24A-9796-2DAF2F3017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73FBB7-97D3-284A-9FDF-38E9946E7643}" type="doc">
      <dgm:prSet loTypeId="urn:microsoft.com/office/officeart/2009/3/layout/CircleRelationship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DACA94-2464-1241-9794-8E7F07287BD0}">
      <dgm:prSet phldrT="[Text]" custT="1"/>
      <dgm:spPr>
        <a:gradFill rotWithShape="0">
          <a:gsLst>
            <a:gs pos="0">
              <a:prstClr val="white">
                <a:lumMod val="75000"/>
              </a:prstClr>
            </a:gs>
            <a:gs pos="65000">
              <a:srgbClr val="FFC000">
                <a:lumMod val="75000"/>
              </a:srgbClr>
            </a:gs>
            <a:gs pos="99000">
              <a:prstClr val="black">
                <a:lumMod val="85000"/>
                <a:lumOff val="15000"/>
              </a:prstClr>
            </a:gs>
          </a:gsLst>
          <a:lin ang="5400000" scaled="0"/>
        </a:gradFill>
        <a:ln w="5080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>
              <a:solidFill>
                <a:prstClr val="black"/>
              </a:solidFill>
              <a:latin typeface="Avenir Next LT Pro" panose="020B0504020202020204" pitchFamily="34" charset="77"/>
              <a:ea typeface="+mn-ea"/>
              <a:cs typeface="+mn-cs"/>
            </a:rPr>
            <a:t>Need</a:t>
          </a:r>
        </a:p>
      </dgm:t>
    </dgm:pt>
    <dgm:pt modelId="{E2375865-3E9C-184A-9867-A4DE3135F5CF}" type="parTrans" cxnId="{0D0387FF-225A-5842-86F3-77AA5F1AA12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25E69A0C-29C0-484B-B81A-87C0CD289502}" type="sibTrans" cxnId="{0D0387FF-225A-5842-86F3-77AA5F1AA12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2C74D9D-9255-0E49-BB1A-193720E0FAF7}">
      <dgm:prSet phldrT="[Text]"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 w="5080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prstClr val="black"/>
              </a:solidFill>
              <a:latin typeface="Avenir Medium" panose="02000503020000020003" pitchFamily="2" charset="0"/>
              <a:ea typeface="+mn-ea"/>
              <a:cs typeface="+mn-cs"/>
            </a:rPr>
            <a:t>Food Wastage</a:t>
          </a:r>
        </a:p>
      </dgm:t>
    </dgm:pt>
    <dgm:pt modelId="{6C7A20B4-86DC-6A43-9D81-306552C37D0F}" type="parTrans" cxnId="{99D4344D-6DB4-AE4E-9AA7-B697AB32787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C2E640B-803C-AF4D-B429-558EAE4DF129}" type="sibTrans" cxnId="{99D4344D-6DB4-AE4E-9AA7-B697AB32787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20C93F13-202D-1645-B64B-696D786DA663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Distribution Challenges</a:t>
          </a:r>
        </a:p>
      </dgm:t>
    </dgm:pt>
    <dgm:pt modelId="{6E8894C0-C874-CB44-B46B-EA6F45A269B1}" type="parTrans" cxnId="{64956077-DAF9-AD4B-BF9E-90B5A4DE1587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9875796-2EE2-6C49-B2AE-F9D06CD99081}" type="sibTrans" cxnId="{64956077-DAF9-AD4B-BF9E-90B5A4DE1587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3DFD9D7-7C93-4040-B7EB-1F5E73A92E10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Hunger</a:t>
          </a:r>
        </a:p>
      </dgm:t>
    </dgm:pt>
    <dgm:pt modelId="{9BBA5F62-1264-1C49-9FCB-372C402B5D41}" type="parTrans" cxnId="{E4550C5E-6967-8248-8F99-1FCF99391DE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3CE8372B-BAF6-E74A-86D1-B64E7B9A1136}" type="sibTrans" cxnId="{E4550C5E-6967-8248-8F99-1FCF99391DE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538DAEAF-4064-E447-AFEB-D7D8F0F8A707}">
      <dgm:prSet phldrT="[Text]"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Warming</a:t>
          </a:r>
        </a:p>
      </dgm:t>
    </dgm:pt>
    <dgm:pt modelId="{EE8FB85A-F47E-F04C-A89A-B8D0954DD217}" type="parTrans" cxnId="{704FCAEA-4A8D-3C48-8FAA-67D64F423C4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E5793AF1-C43F-1B4C-ABFA-2EC36F6F2AD7}" type="sibTrans" cxnId="{704FCAEA-4A8D-3C48-8FAA-67D64F423C4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77B2696-6DCC-2D45-BF41-545D1C67714F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US" sz="1600" b="0" i="0">
              <a:solidFill>
                <a:schemeClr val="tx1"/>
              </a:solidFill>
              <a:latin typeface="Avenir Medium" panose="02000503020000020003" pitchFamily="2" charset="0"/>
            </a:rPr>
            <a:t>Food Shortage</a:t>
          </a:r>
        </a:p>
      </dgm:t>
    </dgm:pt>
    <dgm:pt modelId="{6AFA6452-A9FC-3B48-A760-C1BC388A6792}" type="parTrans" cxnId="{9B049181-39E7-C447-8576-96EACCC357B2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45F4CF3B-174B-384E-8E54-4E4553D3AE6F}" type="sibTrans" cxnId="{9B049181-39E7-C447-8576-96EACCC357B2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A2F52D08-2B3C-B641-A71A-5CE5C913FE6A}" type="pres">
      <dgm:prSet presAssocID="{8973FBB7-97D3-284A-9FDF-38E9946E7643}" presName="Name0" presStyleCnt="0">
        <dgm:presLayoutVars>
          <dgm:chMax val="1"/>
          <dgm:chPref val="1"/>
        </dgm:presLayoutVars>
      </dgm:prSet>
      <dgm:spPr/>
    </dgm:pt>
    <dgm:pt modelId="{038EE48F-2AB0-2F4F-B508-AFFD9A801620}" type="pres">
      <dgm:prSet presAssocID="{37DACA94-2464-1241-9794-8E7F07287BD0}" presName="Parent" presStyleLbl="node0" presStyleIdx="0" presStyleCnt="1">
        <dgm:presLayoutVars>
          <dgm:chMax val="5"/>
          <dgm:chPref val="5"/>
        </dgm:presLayoutVars>
      </dgm:prSet>
      <dgm:spPr>
        <a:xfrm>
          <a:off x="3028874" y="1214592"/>
          <a:ext cx="3425566" cy="3426155"/>
        </a:xfrm>
        <a:prstGeom prst="ellipse">
          <a:avLst/>
        </a:prstGeom>
      </dgm:spPr>
    </dgm:pt>
    <dgm:pt modelId="{71FDFB3F-03CA-E240-9830-2FD8471A180E}" type="pres">
      <dgm:prSet presAssocID="{37DACA94-2464-1241-9794-8E7F07287BD0}" presName="Accent2" presStyleLbl="node1" presStyleIdx="0" presStyleCnt="19" custScaleX="144362" custScaleY="148014" custLinFactX="407515" custLinFactY="-200000" custLinFactNeighborX="500000" custLinFactNeighborY="-282422"/>
      <dgm:spPr>
        <a:xfrm>
          <a:off x="8886450" y="3896429"/>
          <a:ext cx="376084" cy="34661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294AFE10-6AC3-6E42-B847-6BBE4FD4CC24}" type="pres">
      <dgm:prSet presAssocID="{37DACA94-2464-1241-9794-8E7F07287BD0}" presName="Accent3" presStyleLbl="node1" presStyleIdx="1" presStyleCnt="19"/>
      <dgm:spPr>
        <a:xfrm>
          <a:off x="6675082" y="2605014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81943607-55F6-2E40-9B25-B1DA52DCC83E}" type="pres">
      <dgm:prSet presAssocID="{37DACA94-2464-1241-9794-8E7F07287BD0}" presName="Accent4" presStyleLbl="node1" presStyleIdx="2" presStyleCnt="19"/>
      <dgm:spPr>
        <a:xfrm>
          <a:off x="5355449" y="4679932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9688800B-8A66-974B-9D88-845215B9D74F}" type="pres">
      <dgm:prSet presAssocID="{37DACA94-2464-1241-9794-8E7F07287BD0}" presName="Accent5" presStyleLbl="node1" presStyleIdx="3" presStyleCnt="19" custLinFactNeighborX="-53143" custLinFactNeighborY="-94031"/>
      <dgm:spPr>
        <a:xfrm>
          <a:off x="4012731" y="1340055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C916153B-84DE-FC43-99FA-1A26DB985642}" type="pres">
      <dgm:prSet presAssocID="{37DACA94-2464-1241-9794-8E7F07287BD0}" presName="Accent6" presStyleLbl="node1" presStyleIdx="4" presStyleCnt="19"/>
      <dgm:spPr>
        <a:xfrm>
          <a:off x="3290271" y="3179917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7510532F-2C27-BF42-BDD7-9167800C9A8A}" type="pres">
      <dgm:prSet presAssocID="{63DFD9D7-7C93-4040-B7EB-1F5E73A92E10}" presName="Child1" presStyleLbl="node1" presStyleIdx="5" presStyleCnt="19" custScaleX="111579" custScaleY="113242">
        <dgm:presLayoutVars>
          <dgm:chMax val="0"/>
          <dgm:chPref val="0"/>
        </dgm:presLayoutVars>
      </dgm:prSet>
      <dgm:spPr>
        <a:xfrm>
          <a:off x="1877359" y="1740743"/>
          <a:ext cx="1553974" cy="1577314"/>
        </a:xfrm>
        <a:prstGeom prst="ellipse">
          <a:avLst/>
        </a:prstGeom>
      </dgm:spPr>
    </dgm:pt>
    <dgm:pt modelId="{B8074721-921A-F143-9091-EC867747F294}" type="pres">
      <dgm:prSet presAssocID="{63DFD9D7-7C93-4040-B7EB-1F5E73A92E10}" presName="Accent7" presStyleCnt="0"/>
      <dgm:spPr/>
    </dgm:pt>
    <dgm:pt modelId="{EF3A4E27-C6EB-1E45-A0FC-D9F7C162738A}" type="pres">
      <dgm:prSet presAssocID="{63DFD9D7-7C93-4040-B7EB-1F5E73A92E10}" presName="AccentHold1" presStyleLbl="node1" presStyleIdx="6" presStyleCnt="19" custLinFactX="-36349" custLinFactY="-95334" custLinFactNeighborX="-100000" custLinFactNeighborY="-100000"/>
      <dgm:spPr>
        <a:xfrm>
          <a:off x="4079373" y="866876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536E9F9-414D-3245-B3F4-2AED74AE70E7}" type="pres">
      <dgm:prSet presAssocID="{63DFD9D7-7C93-4040-B7EB-1F5E73A92E10}" presName="Accent8" presStyleCnt="0"/>
      <dgm:spPr/>
    </dgm:pt>
    <dgm:pt modelId="{2B3722E7-2D55-E240-802A-447098B30A29}" type="pres">
      <dgm:prSet presAssocID="{63DFD9D7-7C93-4040-B7EB-1F5E73A92E10}" presName="AccentHold2" presStyleLbl="node1" presStyleIdx="7" presStyleCnt="19"/>
      <dgm:spPr>
        <a:xfrm>
          <a:off x="2089391" y="3633595"/>
          <a:ext cx="688626" cy="68878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6F4AE4C4-714B-D242-827A-A3F4B0C375E1}" type="pres">
      <dgm:prSet presAssocID="{62C74D9D-9255-0E49-BB1A-193720E0FAF7}" presName="Child2" presStyleLbl="node1" presStyleIdx="8" presStyleCnt="19" custScaleX="120187" custScaleY="119753">
        <dgm:presLayoutVars>
          <dgm:chMax val="0"/>
          <dgm:chPref val="0"/>
        </dgm:presLayoutVars>
      </dgm:prSet>
      <dgm:spPr>
        <a:xfrm>
          <a:off x="6665910" y="1040290"/>
          <a:ext cx="1673859" cy="1668004"/>
        </a:xfrm>
        <a:prstGeom prst="ellipse">
          <a:avLst/>
        </a:prstGeom>
      </dgm:spPr>
    </dgm:pt>
    <dgm:pt modelId="{1D63D969-B8A1-9844-AA88-076270C36B9E}" type="pres">
      <dgm:prSet presAssocID="{62C74D9D-9255-0E49-BB1A-193720E0FAF7}" presName="Accent9" presStyleCnt="0"/>
      <dgm:spPr/>
    </dgm:pt>
    <dgm:pt modelId="{A5052032-CC59-9C4A-B8CB-DE3B9A97B73B}" type="pres">
      <dgm:prSet presAssocID="{62C74D9D-9255-0E49-BB1A-193720E0FAF7}" presName="AccentHold1" presStyleLbl="node1" presStyleIdx="9" presStyleCnt="19"/>
      <dgm:spPr>
        <a:xfrm>
          <a:off x="6184611" y="2139091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52E6CEA3-7E34-9141-989F-A8EF657F90CC}" type="pres">
      <dgm:prSet presAssocID="{62C74D9D-9255-0E49-BB1A-193720E0FAF7}" presName="Accent10" presStyleCnt="0"/>
      <dgm:spPr/>
    </dgm:pt>
    <dgm:pt modelId="{AC8F4E48-7BF3-9641-A07A-E5DAAA381490}" type="pres">
      <dgm:prSet presAssocID="{62C74D9D-9255-0E49-BB1A-193720E0FAF7}" presName="AccentHold2" presStyleLbl="node1" presStyleIdx="10" presStyleCnt="19"/>
      <dgm:spPr>
        <a:xfrm>
          <a:off x="1827291" y="4453399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33E42753-EF0D-CE43-8C34-BF8AB8A218DB}" type="pres">
      <dgm:prSet presAssocID="{62C74D9D-9255-0E49-BB1A-193720E0FAF7}" presName="Accent11" presStyleCnt="0"/>
      <dgm:spPr/>
    </dgm:pt>
    <dgm:pt modelId="{C1787A2E-4079-1B4C-B60A-2CEBDD995EA7}" type="pres">
      <dgm:prSet presAssocID="{62C74D9D-9255-0E49-BB1A-193720E0FAF7}" presName="AccentHold3" presStyleLbl="node1" presStyleIdx="11" presStyleCnt="19"/>
      <dgm:spPr>
        <a:xfrm>
          <a:off x="4578987" y="4060334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DFFFA406-1C27-634B-BBC7-5FFB758EB8EA}" type="pres">
      <dgm:prSet presAssocID="{538DAEAF-4064-E447-AFEB-D7D8F0F8A707}" presName="Child3" presStyleLbl="node1" presStyleIdx="12" presStyleCnt="19" custScaleX="119558" custScaleY="119182" custLinFactNeighborX="-65656" custLinFactNeighborY="23504">
        <dgm:presLayoutVars>
          <dgm:chMax val="0"/>
          <dgm:chPref val="0"/>
        </dgm:presLayoutVars>
      </dgm:prSet>
      <dgm:spPr>
        <a:xfrm>
          <a:off x="6410789" y="3778405"/>
          <a:ext cx="1665098" cy="1660051"/>
        </a:xfrm>
        <a:prstGeom prst="ellipse">
          <a:avLst/>
        </a:prstGeom>
      </dgm:spPr>
    </dgm:pt>
    <dgm:pt modelId="{51CD5FE8-78C3-4F46-AA94-12548A8BC46A}" type="pres">
      <dgm:prSet presAssocID="{538DAEAF-4064-E447-AFEB-D7D8F0F8A707}" presName="Accent12" presStyleCnt="0"/>
      <dgm:spPr/>
    </dgm:pt>
    <dgm:pt modelId="{9ABEEAC7-866A-3C4E-8909-F9A213C0A018}" type="pres">
      <dgm:prSet presAssocID="{538DAEAF-4064-E447-AFEB-D7D8F0F8A707}" presName="AccentHold1" presStyleLbl="node1" presStyleIdx="13" presStyleCnt="19" custLinFactX="-6286" custLinFactNeighborX="-100000" custLinFactNeighborY="-36795"/>
      <dgm:spPr>
        <a:xfrm>
          <a:off x="6775071" y="3434647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BB02F49D-CFA4-9A47-95C8-724224D5FA0E}" type="pres">
      <dgm:prSet presAssocID="{20C93F13-202D-1645-B64B-696D786DA663}" presName="Child4" presStyleLbl="node1" presStyleIdx="14" presStyleCnt="19" custScaleX="137688" custScaleY="132810" custLinFactNeighborX="-9689" custLinFactNeighborY="-17614">
        <dgm:presLayoutVars>
          <dgm:chMax val="0"/>
          <dgm:chPref val="0"/>
        </dgm:presLayoutVars>
      </dgm:prSet>
      <dgm:spPr>
        <a:xfrm>
          <a:off x="3104082" y="4420510"/>
          <a:ext cx="1842335" cy="1614504"/>
        </a:xfrm>
        <a:prstGeom prst="ellipse">
          <a:avLst/>
        </a:prstGeom>
      </dgm:spPr>
    </dgm:pt>
    <dgm:pt modelId="{D2883A2F-66E0-9D48-8FF6-839A158F3918}" type="pres">
      <dgm:prSet presAssocID="{20C93F13-202D-1645-B64B-696D786DA663}" presName="Accent13" presStyleCnt="0"/>
      <dgm:spPr/>
    </dgm:pt>
    <dgm:pt modelId="{AAD6BA6D-E418-0E4B-9656-6909FD6B1208}" type="pres">
      <dgm:prSet presAssocID="{20C93F13-202D-1645-B64B-696D786DA663}" presName="AccentHold1" presStyleLbl="node1" presStyleIdx="15" presStyleCnt="19" custLinFactNeighborX="28729" custLinFactNeighborY="57237"/>
      <dgm:spPr>
        <a:xfrm>
          <a:off x="4786914" y="4887570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D923A07E-BAF8-DC4C-BFBC-F553A37E196B}" type="pres">
      <dgm:prSet presAssocID="{677B2696-6DCC-2D45-BF41-545D1C67714F}" presName="Child5" presStyleLbl="node1" presStyleIdx="16" presStyleCnt="19" custScaleX="130864" custScaleY="129418" custLinFactNeighborX="1935" custLinFactNeighborY="14566">
        <dgm:presLayoutVars>
          <dgm:chMax val="0"/>
          <dgm:chPref val="0"/>
        </dgm:presLayoutVars>
      </dgm:prSet>
      <dgm:spPr>
        <a:xfrm>
          <a:off x="4603925" y="45038"/>
          <a:ext cx="1822558" cy="1802625"/>
        </a:xfrm>
        <a:prstGeom prst="ellipse">
          <a:avLst/>
        </a:prstGeom>
      </dgm:spPr>
    </dgm:pt>
    <dgm:pt modelId="{1992E85C-49F2-FC45-855F-DDAC69AD8C10}" type="pres">
      <dgm:prSet presAssocID="{677B2696-6DCC-2D45-BF41-545D1C67714F}" presName="Accent15" presStyleCnt="0"/>
      <dgm:spPr/>
    </dgm:pt>
    <dgm:pt modelId="{4D59C0DB-5BE5-A944-9933-5DE56E1804D4}" type="pres">
      <dgm:prSet presAssocID="{677B2696-6DCC-2D45-BF41-545D1C67714F}" presName="AccentHold2" presStyleLbl="node1" presStyleIdx="17" presStyleCnt="19"/>
      <dgm:spPr>
        <a:gradFill rotWithShape="0">
          <a:gsLst>
            <a:gs pos="0">
              <a:schemeClr val="bg1">
                <a:lumMod val="75000"/>
              </a:schemeClr>
            </a:gs>
            <a:gs pos="56000">
              <a:schemeClr val="accent4">
                <a:alpha val="89000"/>
              </a:schemeClr>
            </a:gs>
            <a:gs pos="100000">
              <a:schemeClr val="tx1"/>
            </a:gs>
          </a:gsLst>
        </a:gradFill>
      </dgm:spPr>
    </dgm:pt>
    <dgm:pt modelId="{2B49BA6D-0967-434C-B3DB-AF6E16B553B8}" type="pres">
      <dgm:prSet presAssocID="{677B2696-6DCC-2D45-BF41-545D1C67714F}" presName="Accent16" presStyleCnt="0"/>
      <dgm:spPr/>
    </dgm:pt>
    <dgm:pt modelId="{5C999B0E-E313-3640-9CBC-63C94D466381}" type="pres">
      <dgm:prSet presAssocID="{677B2696-6DCC-2D45-BF41-545D1C67714F}" presName="AccentHold3" presStyleLbl="node1" presStyleIdx="18" presStyleCnt="19"/>
      <dgm:spPr>
        <a:xfrm>
          <a:off x="6290013" y="389890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</dgm:ptLst>
  <dgm:cxnLst>
    <dgm:cxn modelId="{819F8C18-2A61-474F-B9BA-81200C70B9CA}" type="presOf" srcId="{20C93F13-202D-1645-B64B-696D786DA663}" destId="{BB02F49D-CFA4-9A47-95C8-724224D5FA0E}" srcOrd="0" destOrd="0" presId="urn:microsoft.com/office/officeart/2009/3/layout/CircleRelationship"/>
    <dgm:cxn modelId="{2E6EDD35-BD54-3B45-8DB3-3F017CF6ADB0}" type="presOf" srcId="{63DFD9D7-7C93-4040-B7EB-1F5E73A92E10}" destId="{7510532F-2C27-BF42-BDD7-9167800C9A8A}" srcOrd="0" destOrd="0" presId="urn:microsoft.com/office/officeart/2009/3/layout/CircleRelationship"/>
    <dgm:cxn modelId="{E4550C5E-6967-8248-8F99-1FCF99391DE1}" srcId="{37DACA94-2464-1241-9794-8E7F07287BD0}" destId="{63DFD9D7-7C93-4040-B7EB-1F5E73A92E10}" srcOrd="0" destOrd="0" parTransId="{9BBA5F62-1264-1C49-9FCB-372C402B5D41}" sibTransId="{3CE8372B-BAF6-E74A-86D1-B64E7B9A1136}"/>
    <dgm:cxn modelId="{B98EF760-66EE-294B-A58A-06392B4C7C5E}" type="presOf" srcId="{8973FBB7-97D3-284A-9FDF-38E9946E7643}" destId="{A2F52D08-2B3C-B641-A71A-5CE5C913FE6A}" srcOrd="0" destOrd="0" presId="urn:microsoft.com/office/officeart/2009/3/layout/CircleRelationship"/>
    <dgm:cxn modelId="{99D4344D-6DB4-AE4E-9AA7-B697AB32787A}" srcId="{37DACA94-2464-1241-9794-8E7F07287BD0}" destId="{62C74D9D-9255-0E49-BB1A-193720E0FAF7}" srcOrd="1" destOrd="0" parTransId="{6C7A20B4-86DC-6A43-9D81-306552C37D0F}" sibTransId="{FC2E640B-803C-AF4D-B429-558EAE4DF129}"/>
    <dgm:cxn modelId="{D9585650-C2BA-BE43-AA34-53BB4BFE3437}" type="presOf" srcId="{677B2696-6DCC-2D45-BF41-545D1C67714F}" destId="{D923A07E-BAF8-DC4C-BFBC-F553A37E196B}" srcOrd="0" destOrd="0" presId="urn:microsoft.com/office/officeart/2009/3/layout/CircleRelationship"/>
    <dgm:cxn modelId="{060F1C72-146E-D141-A087-04194BB24AEF}" type="presOf" srcId="{538DAEAF-4064-E447-AFEB-D7D8F0F8A707}" destId="{DFFFA406-1C27-634B-BBC7-5FFB758EB8EA}" srcOrd="0" destOrd="0" presId="urn:microsoft.com/office/officeart/2009/3/layout/CircleRelationship"/>
    <dgm:cxn modelId="{64956077-DAF9-AD4B-BF9E-90B5A4DE1587}" srcId="{37DACA94-2464-1241-9794-8E7F07287BD0}" destId="{20C93F13-202D-1645-B64B-696D786DA663}" srcOrd="3" destOrd="0" parTransId="{6E8894C0-C874-CB44-B46B-EA6F45A269B1}" sibTransId="{F9875796-2EE2-6C49-B2AE-F9D06CD99081}"/>
    <dgm:cxn modelId="{F783CE57-00BC-2940-86DF-A70BF4670EF2}" type="presOf" srcId="{37DACA94-2464-1241-9794-8E7F07287BD0}" destId="{038EE48F-2AB0-2F4F-B508-AFFD9A801620}" srcOrd="0" destOrd="0" presId="urn:microsoft.com/office/officeart/2009/3/layout/CircleRelationship"/>
    <dgm:cxn modelId="{9B049181-39E7-C447-8576-96EACCC357B2}" srcId="{37DACA94-2464-1241-9794-8E7F07287BD0}" destId="{677B2696-6DCC-2D45-BF41-545D1C67714F}" srcOrd="4" destOrd="0" parTransId="{6AFA6452-A9FC-3B48-A760-C1BC388A6792}" sibTransId="{45F4CF3B-174B-384E-8E54-4E4553D3AE6F}"/>
    <dgm:cxn modelId="{B68052C7-B786-C946-B8A5-43E87ED50A60}" type="presOf" srcId="{62C74D9D-9255-0E49-BB1A-193720E0FAF7}" destId="{6F4AE4C4-714B-D242-827A-A3F4B0C375E1}" srcOrd="0" destOrd="0" presId="urn:microsoft.com/office/officeart/2009/3/layout/CircleRelationship"/>
    <dgm:cxn modelId="{704FCAEA-4A8D-3C48-8FAA-67D64F423C41}" srcId="{37DACA94-2464-1241-9794-8E7F07287BD0}" destId="{538DAEAF-4064-E447-AFEB-D7D8F0F8A707}" srcOrd="2" destOrd="0" parTransId="{EE8FB85A-F47E-F04C-A89A-B8D0954DD217}" sibTransId="{E5793AF1-C43F-1B4C-ABFA-2EC36F6F2AD7}"/>
    <dgm:cxn modelId="{0D0387FF-225A-5842-86F3-77AA5F1AA12A}" srcId="{8973FBB7-97D3-284A-9FDF-38E9946E7643}" destId="{37DACA94-2464-1241-9794-8E7F07287BD0}" srcOrd="0" destOrd="0" parTransId="{E2375865-3E9C-184A-9867-A4DE3135F5CF}" sibTransId="{25E69A0C-29C0-484B-B81A-87C0CD289502}"/>
    <dgm:cxn modelId="{2376D3BB-21B9-084F-8B0A-0E35E4679823}" type="presParOf" srcId="{A2F52D08-2B3C-B641-A71A-5CE5C913FE6A}" destId="{038EE48F-2AB0-2F4F-B508-AFFD9A801620}" srcOrd="0" destOrd="0" presId="urn:microsoft.com/office/officeart/2009/3/layout/CircleRelationship"/>
    <dgm:cxn modelId="{F1B59812-5E3B-C743-846F-C838ED8D2CC8}" type="presParOf" srcId="{A2F52D08-2B3C-B641-A71A-5CE5C913FE6A}" destId="{71FDFB3F-03CA-E240-9830-2FD8471A180E}" srcOrd="1" destOrd="0" presId="urn:microsoft.com/office/officeart/2009/3/layout/CircleRelationship"/>
    <dgm:cxn modelId="{C605A61F-9E45-574D-8F3C-8C4803A853C0}" type="presParOf" srcId="{A2F52D08-2B3C-B641-A71A-5CE5C913FE6A}" destId="{294AFE10-6AC3-6E42-B847-6BBE4FD4CC24}" srcOrd="2" destOrd="0" presId="urn:microsoft.com/office/officeart/2009/3/layout/CircleRelationship"/>
    <dgm:cxn modelId="{9244D709-EEBE-4443-B28C-CDF53C07B150}" type="presParOf" srcId="{A2F52D08-2B3C-B641-A71A-5CE5C913FE6A}" destId="{81943607-55F6-2E40-9B25-B1DA52DCC83E}" srcOrd="3" destOrd="0" presId="urn:microsoft.com/office/officeart/2009/3/layout/CircleRelationship"/>
    <dgm:cxn modelId="{01CB3C60-FCD3-BB40-B628-AE11CEE7F51C}" type="presParOf" srcId="{A2F52D08-2B3C-B641-A71A-5CE5C913FE6A}" destId="{9688800B-8A66-974B-9D88-845215B9D74F}" srcOrd="4" destOrd="0" presId="urn:microsoft.com/office/officeart/2009/3/layout/CircleRelationship"/>
    <dgm:cxn modelId="{03620153-D53A-7D4B-934E-CB928ABD7E83}" type="presParOf" srcId="{A2F52D08-2B3C-B641-A71A-5CE5C913FE6A}" destId="{C916153B-84DE-FC43-99FA-1A26DB985642}" srcOrd="5" destOrd="0" presId="urn:microsoft.com/office/officeart/2009/3/layout/CircleRelationship"/>
    <dgm:cxn modelId="{0F3128B9-27BD-8646-990E-58354710642F}" type="presParOf" srcId="{A2F52D08-2B3C-B641-A71A-5CE5C913FE6A}" destId="{7510532F-2C27-BF42-BDD7-9167800C9A8A}" srcOrd="6" destOrd="0" presId="urn:microsoft.com/office/officeart/2009/3/layout/CircleRelationship"/>
    <dgm:cxn modelId="{890C84EA-32A1-9B43-A16F-69F23645E5CE}" type="presParOf" srcId="{A2F52D08-2B3C-B641-A71A-5CE5C913FE6A}" destId="{B8074721-921A-F143-9091-EC867747F294}" srcOrd="7" destOrd="0" presId="urn:microsoft.com/office/officeart/2009/3/layout/CircleRelationship"/>
    <dgm:cxn modelId="{92C7BC47-B241-1F44-929E-D5B8CF5F6361}" type="presParOf" srcId="{B8074721-921A-F143-9091-EC867747F294}" destId="{EF3A4E27-C6EB-1E45-A0FC-D9F7C162738A}" srcOrd="0" destOrd="0" presId="urn:microsoft.com/office/officeart/2009/3/layout/CircleRelationship"/>
    <dgm:cxn modelId="{649A4752-A4EA-FE47-B5EC-3CBB6D69EFAC}" type="presParOf" srcId="{A2F52D08-2B3C-B641-A71A-5CE5C913FE6A}" destId="{0536E9F9-414D-3245-B3F4-2AED74AE70E7}" srcOrd="8" destOrd="0" presId="urn:microsoft.com/office/officeart/2009/3/layout/CircleRelationship"/>
    <dgm:cxn modelId="{017A2BA6-82D0-EC43-92D1-7F0F8F8879EC}" type="presParOf" srcId="{0536E9F9-414D-3245-B3F4-2AED74AE70E7}" destId="{2B3722E7-2D55-E240-802A-447098B30A29}" srcOrd="0" destOrd="0" presId="urn:microsoft.com/office/officeart/2009/3/layout/CircleRelationship"/>
    <dgm:cxn modelId="{48BEF15B-4CED-E540-A338-86E8D91776FB}" type="presParOf" srcId="{A2F52D08-2B3C-B641-A71A-5CE5C913FE6A}" destId="{6F4AE4C4-714B-D242-827A-A3F4B0C375E1}" srcOrd="9" destOrd="0" presId="urn:microsoft.com/office/officeart/2009/3/layout/CircleRelationship"/>
    <dgm:cxn modelId="{0062F6EA-F5DE-CF48-A2A4-60D7BA47DF08}" type="presParOf" srcId="{A2F52D08-2B3C-B641-A71A-5CE5C913FE6A}" destId="{1D63D969-B8A1-9844-AA88-076270C36B9E}" srcOrd="10" destOrd="0" presId="urn:microsoft.com/office/officeart/2009/3/layout/CircleRelationship"/>
    <dgm:cxn modelId="{A239F8E6-BD80-DA48-914F-0EFF80F5F9AD}" type="presParOf" srcId="{1D63D969-B8A1-9844-AA88-076270C36B9E}" destId="{A5052032-CC59-9C4A-B8CB-DE3B9A97B73B}" srcOrd="0" destOrd="0" presId="urn:microsoft.com/office/officeart/2009/3/layout/CircleRelationship"/>
    <dgm:cxn modelId="{EA4F0E7B-2F14-174F-9927-FD4C4770E72A}" type="presParOf" srcId="{A2F52D08-2B3C-B641-A71A-5CE5C913FE6A}" destId="{52E6CEA3-7E34-9141-989F-A8EF657F90CC}" srcOrd="11" destOrd="0" presId="urn:microsoft.com/office/officeart/2009/3/layout/CircleRelationship"/>
    <dgm:cxn modelId="{49A1F648-4459-FC46-98DB-66363BA272DA}" type="presParOf" srcId="{52E6CEA3-7E34-9141-989F-A8EF657F90CC}" destId="{AC8F4E48-7BF3-9641-A07A-E5DAAA381490}" srcOrd="0" destOrd="0" presId="urn:microsoft.com/office/officeart/2009/3/layout/CircleRelationship"/>
    <dgm:cxn modelId="{AD420A9E-4B1E-2F48-A29A-C3147F23890E}" type="presParOf" srcId="{A2F52D08-2B3C-B641-A71A-5CE5C913FE6A}" destId="{33E42753-EF0D-CE43-8C34-BF8AB8A218DB}" srcOrd="12" destOrd="0" presId="urn:microsoft.com/office/officeart/2009/3/layout/CircleRelationship"/>
    <dgm:cxn modelId="{0626B82A-F5E1-014B-B17B-B5159C1157E7}" type="presParOf" srcId="{33E42753-EF0D-CE43-8C34-BF8AB8A218DB}" destId="{C1787A2E-4079-1B4C-B60A-2CEBDD995EA7}" srcOrd="0" destOrd="0" presId="urn:microsoft.com/office/officeart/2009/3/layout/CircleRelationship"/>
    <dgm:cxn modelId="{2F9F2D7C-3161-794C-AE50-2823A3F4DFFC}" type="presParOf" srcId="{A2F52D08-2B3C-B641-A71A-5CE5C913FE6A}" destId="{DFFFA406-1C27-634B-BBC7-5FFB758EB8EA}" srcOrd="13" destOrd="0" presId="urn:microsoft.com/office/officeart/2009/3/layout/CircleRelationship"/>
    <dgm:cxn modelId="{354A3152-B75A-354B-B5CF-D52CA84060BE}" type="presParOf" srcId="{A2F52D08-2B3C-B641-A71A-5CE5C913FE6A}" destId="{51CD5FE8-78C3-4F46-AA94-12548A8BC46A}" srcOrd="14" destOrd="0" presId="urn:microsoft.com/office/officeart/2009/3/layout/CircleRelationship"/>
    <dgm:cxn modelId="{F0C17464-2181-3740-BEF2-C5CE659C8C07}" type="presParOf" srcId="{51CD5FE8-78C3-4F46-AA94-12548A8BC46A}" destId="{9ABEEAC7-866A-3C4E-8909-F9A213C0A018}" srcOrd="0" destOrd="0" presId="urn:microsoft.com/office/officeart/2009/3/layout/CircleRelationship"/>
    <dgm:cxn modelId="{D494E0B7-D9C3-2A4A-AF52-FDC321355D92}" type="presParOf" srcId="{A2F52D08-2B3C-B641-A71A-5CE5C913FE6A}" destId="{BB02F49D-CFA4-9A47-95C8-724224D5FA0E}" srcOrd="15" destOrd="0" presId="urn:microsoft.com/office/officeart/2009/3/layout/CircleRelationship"/>
    <dgm:cxn modelId="{71C2D549-4D1A-3F4B-B94A-B542E261D96D}" type="presParOf" srcId="{A2F52D08-2B3C-B641-A71A-5CE5C913FE6A}" destId="{D2883A2F-66E0-9D48-8FF6-839A158F3918}" srcOrd="16" destOrd="0" presId="urn:microsoft.com/office/officeart/2009/3/layout/CircleRelationship"/>
    <dgm:cxn modelId="{28E16962-8A34-894D-9D46-9A331CC3EEF8}" type="presParOf" srcId="{D2883A2F-66E0-9D48-8FF6-839A158F3918}" destId="{AAD6BA6D-E418-0E4B-9656-6909FD6B1208}" srcOrd="0" destOrd="0" presId="urn:microsoft.com/office/officeart/2009/3/layout/CircleRelationship"/>
    <dgm:cxn modelId="{9C0F141B-D887-1E4B-9303-6217A425E0F5}" type="presParOf" srcId="{A2F52D08-2B3C-B641-A71A-5CE5C913FE6A}" destId="{D923A07E-BAF8-DC4C-BFBC-F553A37E196B}" srcOrd="17" destOrd="0" presId="urn:microsoft.com/office/officeart/2009/3/layout/CircleRelationship"/>
    <dgm:cxn modelId="{7CA12D49-A996-8045-9F0C-3F176B37B258}" type="presParOf" srcId="{A2F52D08-2B3C-B641-A71A-5CE5C913FE6A}" destId="{1992E85C-49F2-FC45-855F-DDAC69AD8C10}" srcOrd="18" destOrd="0" presId="urn:microsoft.com/office/officeart/2009/3/layout/CircleRelationship"/>
    <dgm:cxn modelId="{F6502E92-DB22-574B-BEC7-86DCEE580EBB}" type="presParOf" srcId="{1992E85C-49F2-FC45-855F-DDAC69AD8C10}" destId="{4D59C0DB-5BE5-A944-9933-5DE56E1804D4}" srcOrd="0" destOrd="0" presId="urn:microsoft.com/office/officeart/2009/3/layout/CircleRelationship"/>
    <dgm:cxn modelId="{7850378F-A910-4347-97A8-994876D3B69D}" type="presParOf" srcId="{A2F52D08-2B3C-B641-A71A-5CE5C913FE6A}" destId="{2B49BA6D-0967-434C-B3DB-AF6E16B553B8}" srcOrd="19" destOrd="0" presId="urn:microsoft.com/office/officeart/2009/3/layout/CircleRelationship"/>
    <dgm:cxn modelId="{E2F663E2-5B56-1248-B35E-F954DA1E520E}" type="presParOf" srcId="{2B49BA6D-0967-434C-B3DB-AF6E16B553B8}" destId="{5C999B0E-E313-3640-9CBC-63C94D46638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73FBB7-97D3-284A-9FDF-38E9946E7643}" type="doc">
      <dgm:prSet loTypeId="urn:microsoft.com/office/officeart/2009/3/layout/CircleRelationship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DACA94-2464-1241-9794-8E7F07287BD0}">
      <dgm:prSet phldrT="[Text]" custT="1"/>
      <dgm:spPr>
        <a:gradFill rotWithShape="0">
          <a:gsLst>
            <a:gs pos="0">
              <a:prstClr val="white">
                <a:lumMod val="75000"/>
              </a:prstClr>
            </a:gs>
            <a:gs pos="65000">
              <a:srgbClr val="FFC000">
                <a:lumMod val="75000"/>
              </a:srgbClr>
            </a:gs>
            <a:gs pos="99000">
              <a:prstClr val="black">
                <a:lumMod val="85000"/>
                <a:lumOff val="15000"/>
              </a:prstClr>
            </a:gs>
          </a:gsLst>
          <a:lin ang="5400000" scaled="0"/>
        </a:gradFill>
        <a:ln w="5715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>
              <a:solidFill>
                <a:prstClr val="black"/>
              </a:solidFill>
              <a:latin typeface="Avenir Next LT Pro" panose="020B0504020202020204" pitchFamily="34" charset="77"/>
              <a:ea typeface="+mn-ea"/>
              <a:cs typeface="+mn-cs"/>
            </a:rPr>
            <a:t>Need</a:t>
          </a:r>
        </a:p>
      </dgm:t>
    </dgm:pt>
    <dgm:pt modelId="{E2375865-3E9C-184A-9867-A4DE3135F5CF}" type="parTrans" cxnId="{0D0387FF-225A-5842-86F3-77AA5F1AA12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25E69A0C-29C0-484B-B81A-87C0CD289502}" type="sibTrans" cxnId="{0D0387FF-225A-5842-86F3-77AA5F1AA12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2C74D9D-9255-0E49-BB1A-193720E0FAF7}">
      <dgm:prSet phldrT="[Text]"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 w="5715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prstClr val="black"/>
              </a:solidFill>
              <a:latin typeface="Avenir Medium" panose="02000503020000020003" pitchFamily="2" charset="0"/>
              <a:ea typeface="+mn-ea"/>
              <a:cs typeface="+mn-cs"/>
            </a:rPr>
            <a:t>Food Wastage</a:t>
          </a:r>
        </a:p>
      </dgm:t>
    </dgm:pt>
    <dgm:pt modelId="{6C7A20B4-86DC-6A43-9D81-306552C37D0F}" type="parTrans" cxnId="{99D4344D-6DB4-AE4E-9AA7-B697AB32787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C2E640B-803C-AF4D-B429-558EAE4DF129}" type="sibTrans" cxnId="{99D4344D-6DB4-AE4E-9AA7-B697AB32787A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20C93F13-202D-1645-B64B-696D786DA663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Distribution Challenges</a:t>
          </a:r>
        </a:p>
      </dgm:t>
    </dgm:pt>
    <dgm:pt modelId="{6E8894C0-C874-CB44-B46B-EA6F45A269B1}" type="parTrans" cxnId="{64956077-DAF9-AD4B-BF9E-90B5A4DE1587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F9875796-2EE2-6C49-B2AE-F9D06CD99081}" type="sibTrans" cxnId="{64956077-DAF9-AD4B-BF9E-90B5A4DE1587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3DFD9D7-7C93-4040-B7EB-1F5E73A92E10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Hunger</a:t>
          </a:r>
        </a:p>
      </dgm:t>
    </dgm:pt>
    <dgm:pt modelId="{9BBA5F62-1264-1C49-9FCB-372C402B5D41}" type="parTrans" cxnId="{E4550C5E-6967-8248-8F99-1FCF99391DE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3CE8372B-BAF6-E74A-86D1-B64E7B9A1136}" type="sibTrans" cxnId="{E4550C5E-6967-8248-8F99-1FCF99391DE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538DAEAF-4064-E447-AFEB-D7D8F0F8A707}">
      <dgm:prSet phldrT="[Text]"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Warming</a:t>
          </a:r>
        </a:p>
      </dgm:t>
    </dgm:pt>
    <dgm:pt modelId="{EE8FB85A-F47E-F04C-A89A-B8D0954DD217}" type="parTrans" cxnId="{704FCAEA-4A8D-3C48-8FAA-67D64F423C4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E5793AF1-C43F-1B4C-ABFA-2EC36F6F2AD7}" type="sibTrans" cxnId="{704FCAEA-4A8D-3C48-8FAA-67D64F423C41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677B2696-6DCC-2D45-BF41-545D1C67714F}">
      <dgm:prSet custT="1"/>
      <dgm:spPr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60960" tIns="60960" rIns="60960" bIns="60960" numCol="1" spcCol="1270" anchor="ctr" anchorCtr="0"/>
        <a:lstStyle/>
        <a:p>
          <a:r>
            <a:rPr lang="en-US" sz="1600" b="0" i="0">
              <a:solidFill>
                <a:schemeClr val="tx1"/>
              </a:solidFill>
              <a:latin typeface="Avenir Medium" panose="02000503020000020003" pitchFamily="2" charset="0"/>
            </a:rPr>
            <a:t>Food Shortage</a:t>
          </a:r>
        </a:p>
      </dgm:t>
    </dgm:pt>
    <dgm:pt modelId="{6AFA6452-A9FC-3B48-A760-C1BC388A6792}" type="parTrans" cxnId="{9B049181-39E7-C447-8576-96EACCC357B2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45F4CF3B-174B-384E-8E54-4E4553D3AE6F}" type="sibTrans" cxnId="{9B049181-39E7-C447-8576-96EACCC357B2}">
      <dgm:prSet/>
      <dgm:spPr/>
      <dgm:t>
        <a:bodyPr/>
        <a:lstStyle/>
        <a:p>
          <a:endParaRPr lang="en-US" sz="1600">
            <a:latin typeface="Avenir Next LT Pro" panose="020B0504020202020204" pitchFamily="34" charset="77"/>
          </a:endParaRPr>
        </a:p>
      </dgm:t>
    </dgm:pt>
    <dgm:pt modelId="{A2F52D08-2B3C-B641-A71A-5CE5C913FE6A}" type="pres">
      <dgm:prSet presAssocID="{8973FBB7-97D3-284A-9FDF-38E9946E7643}" presName="Name0" presStyleCnt="0">
        <dgm:presLayoutVars>
          <dgm:chMax val="1"/>
          <dgm:chPref val="1"/>
        </dgm:presLayoutVars>
      </dgm:prSet>
      <dgm:spPr/>
    </dgm:pt>
    <dgm:pt modelId="{038EE48F-2AB0-2F4F-B508-AFFD9A801620}" type="pres">
      <dgm:prSet presAssocID="{37DACA94-2464-1241-9794-8E7F07287BD0}" presName="Parent" presStyleLbl="node0" presStyleIdx="0" presStyleCnt="1">
        <dgm:presLayoutVars>
          <dgm:chMax val="5"/>
          <dgm:chPref val="5"/>
        </dgm:presLayoutVars>
      </dgm:prSet>
      <dgm:spPr>
        <a:xfrm>
          <a:off x="3028874" y="1214592"/>
          <a:ext cx="3425566" cy="3426155"/>
        </a:xfrm>
        <a:prstGeom prst="ellipse">
          <a:avLst/>
        </a:prstGeom>
      </dgm:spPr>
    </dgm:pt>
    <dgm:pt modelId="{71FDFB3F-03CA-E240-9830-2FD8471A180E}" type="pres">
      <dgm:prSet presAssocID="{37DACA94-2464-1241-9794-8E7F07287BD0}" presName="Accent2" presStyleLbl="node1" presStyleIdx="0" presStyleCnt="19" custScaleX="144362" custScaleY="148014" custLinFactX="407515" custLinFactY="-200000" custLinFactNeighborX="500000" custLinFactNeighborY="-282422"/>
      <dgm:spPr>
        <a:xfrm>
          <a:off x="8886450" y="3896429"/>
          <a:ext cx="376084" cy="34661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294AFE10-6AC3-6E42-B847-6BBE4FD4CC24}" type="pres">
      <dgm:prSet presAssocID="{37DACA94-2464-1241-9794-8E7F07287BD0}" presName="Accent3" presStyleLbl="node1" presStyleIdx="1" presStyleCnt="19"/>
      <dgm:spPr>
        <a:xfrm>
          <a:off x="6675082" y="2605014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81943607-55F6-2E40-9B25-B1DA52DCC83E}" type="pres">
      <dgm:prSet presAssocID="{37DACA94-2464-1241-9794-8E7F07287BD0}" presName="Accent4" presStyleLbl="node1" presStyleIdx="2" presStyleCnt="19"/>
      <dgm:spPr>
        <a:xfrm>
          <a:off x="5355449" y="4679932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9688800B-8A66-974B-9D88-845215B9D74F}" type="pres">
      <dgm:prSet presAssocID="{37DACA94-2464-1241-9794-8E7F07287BD0}" presName="Accent5" presStyleLbl="node1" presStyleIdx="3" presStyleCnt="19" custLinFactNeighborX="-53143" custLinFactNeighborY="-94031"/>
      <dgm:spPr>
        <a:xfrm>
          <a:off x="4012731" y="1340055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C916153B-84DE-FC43-99FA-1A26DB985642}" type="pres">
      <dgm:prSet presAssocID="{37DACA94-2464-1241-9794-8E7F07287BD0}" presName="Accent6" presStyleLbl="node1" presStyleIdx="4" presStyleCnt="19"/>
      <dgm:spPr>
        <a:xfrm>
          <a:off x="3290271" y="3179917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7510532F-2C27-BF42-BDD7-9167800C9A8A}" type="pres">
      <dgm:prSet presAssocID="{63DFD9D7-7C93-4040-B7EB-1F5E73A92E10}" presName="Child1" presStyleLbl="node1" presStyleIdx="5" presStyleCnt="19" custScaleX="111579" custScaleY="113242">
        <dgm:presLayoutVars>
          <dgm:chMax val="0"/>
          <dgm:chPref val="0"/>
        </dgm:presLayoutVars>
      </dgm:prSet>
      <dgm:spPr>
        <a:xfrm>
          <a:off x="1877359" y="1740743"/>
          <a:ext cx="1553974" cy="1577314"/>
        </a:xfrm>
        <a:prstGeom prst="ellipse">
          <a:avLst/>
        </a:prstGeom>
      </dgm:spPr>
    </dgm:pt>
    <dgm:pt modelId="{B8074721-921A-F143-9091-EC867747F294}" type="pres">
      <dgm:prSet presAssocID="{63DFD9D7-7C93-4040-B7EB-1F5E73A92E10}" presName="Accent7" presStyleCnt="0"/>
      <dgm:spPr/>
    </dgm:pt>
    <dgm:pt modelId="{EF3A4E27-C6EB-1E45-A0FC-D9F7C162738A}" type="pres">
      <dgm:prSet presAssocID="{63DFD9D7-7C93-4040-B7EB-1F5E73A92E10}" presName="AccentHold1" presStyleLbl="node1" presStyleIdx="6" presStyleCnt="19" custLinFactX="-36349" custLinFactY="-95334" custLinFactNeighborX="-100000" custLinFactNeighborY="-100000"/>
      <dgm:spPr>
        <a:xfrm>
          <a:off x="4079373" y="866876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0536E9F9-414D-3245-B3F4-2AED74AE70E7}" type="pres">
      <dgm:prSet presAssocID="{63DFD9D7-7C93-4040-B7EB-1F5E73A92E10}" presName="Accent8" presStyleCnt="0"/>
      <dgm:spPr/>
    </dgm:pt>
    <dgm:pt modelId="{2B3722E7-2D55-E240-802A-447098B30A29}" type="pres">
      <dgm:prSet presAssocID="{63DFD9D7-7C93-4040-B7EB-1F5E73A92E10}" presName="AccentHold2" presStyleLbl="node1" presStyleIdx="7" presStyleCnt="19"/>
      <dgm:spPr>
        <a:xfrm>
          <a:off x="2089391" y="3633595"/>
          <a:ext cx="688626" cy="68878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6F4AE4C4-714B-D242-827A-A3F4B0C375E1}" type="pres">
      <dgm:prSet presAssocID="{62C74D9D-9255-0E49-BB1A-193720E0FAF7}" presName="Child2" presStyleLbl="node1" presStyleIdx="8" presStyleCnt="19" custScaleX="120187" custScaleY="119753">
        <dgm:presLayoutVars>
          <dgm:chMax val="0"/>
          <dgm:chPref val="0"/>
        </dgm:presLayoutVars>
      </dgm:prSet>
      <dgm:spPr>
        <a:xfrm>
          <a:off x="6665910" y="1040290"/>
          <a:ext cx="1673859" cy="1668004"/>
        </a:xfrm>
        <a:prstGeom prst="ellipse">
          <a:avLst/>
        </a:prstGeom>
      </dgm:spPr>
    </dgm:pt>
    <dgm:pt modelId="{1D63D969-B8A1-9844-AA88-076270C36B9E}" type="pres">
      <dgm:prSet presAssocID="{62C74D9D-9255-0E49-BB1A-193720E0FAF7}" presName="Accent9" presStyleCnt="0"/>
      <dgm:spPr/>
    </dgm:pt>
    <dgm:pt modelId="{A5052032-CC59-9C4A-B8CB-DE3B9A97B73B}" type="pres">
      <dgm:prSet presAssocID="{62C74D9D-9255-0E49-BB1A-193720E0FAF7}" presName="AccentHold1" presStyleLbl="node1" presStyleIdx="9" presStyleCnt="19"/>
      <dgm:spPr>
        <a:xfrm>
          <a:off x="6184611" y="2139091"/>
          <a:ext cx="380852" cy="381432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52E6CEA3-7E34-9141-989F-A8EF657F90CC}" type="pres">
      <dgm:prSet presAssocID="{62C74D9D-9255-0E49-BB1A-193720E0FAF7}" presName="Accent10" presStyleCnt="0"/>
      <dgm:spPr/>
    </dgm:pt>
    <dgm:pt modelId="{AC8F4E48-7BF3-9641-A07A-E5DAAA381490}" type="pres">
      <dgm:prSet presAssocID="{62C74D9D-9255-0E49-BB1A-193720E0FAF7}" presName="AccentHold2" presStyleLbl="node1" presStyleIdx="10" presStyleCnt="19"/>
      <dgm:spPr>
        <a:xfrm>
          <a:off x="1827291" y="4453399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33E42753-EF0D-CE43-8C34-BF8AB8A218DB}" type="pres">
      <dgm:prSet presAssocID="{62C74D9D-9255-0E49-BB1A-193720E0FAF7}" presName="Accent11" presStyleCnt="0"/>
      <dgm:spPr/>
    </dgm:pt>
    <dgm:pt modelId="{C1787A2E-4079-1B4C-B60A-2CEBDD995EA7}" type="pres">
      <dgm:prSet presAssocID="{62C74D9D-9255-0E49-BB1A-193720E0FAF7}" presName="AccentHold3" presStyleLbl="node1" presStyleIdx="11" presStyleCnt="19"/>
      <dgm:spPr>
        <a:xfrm>
          <a:off x="4578987" y="4060334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DFFFA406-1C27-634B-BBC7-5FFB758EB8EA}" type="pres">
      <dgm:prSet presAssocID="{538DAEAF-4064-E447-AFEB-D7D8F0F8A707}" presName="Child3" presStyleLbl="node1" presStyleIdx="12" presStyleCnt="19" custScaleX="119558" custScaleY="119182" custLinFactNeighborX="-65656" custLinFactNeighborY="23504">
        <dgm:presLayoutVars>
          <dgm:chMax val="0"/>
          <dgm:chPref val="0"/>
        </dgm:presLayoutVars>
      </dgm:prSet>
      <dgm:spPr>
        <a:xfrm>
          <a:off x="6410789" y="3778405"/>
          <a:ext cx="1665098" cy="1660051"/>
        </a:xfrm>
        <a:prstGeom prst="ellipse">
          <a:avLst/>
        </a:prstGeom>
      </dgm:spPr>
    </dgm:pt>
    <dgm:pt modelId="{51CD5FE8-78C3-4F46-AA94-12548A8BC46A}" type="pres">
      <dgm:prSet presAssocID="{538DAEAF-4064-E447-AFEB-D7D8F0F8A707}" presName="Accent12" presStyleCnt="0"/>
      <dgm:spPr/>
    </dgm:pt>
    <dgm:pt modelId="{9ABEEAC7-866A-3C4E-8909-F9A213C0A018}" type="pres">
      <dgm:prSet presAssocID="{538DAEAF-4064-E447-AFEB-D7D8F0F8A707}" presName="AccentHold1" presStyleLbl="node1" presStyleIdx="13" presStyleCnt="19" custLinFactX="-6286" custLinFactNeighborX="-100000" custLinFactNeighborY="-36795"/>
      <dgm:spPr>
        <a:xfrm>
          <a:off x="6775071" y="3434647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BB02F49D-CFA4-9A47-95C8-724224D5FA0E}" type="pres">
      <dgm:prSet presAssocID="{20C93F13-202D-1645-B64B-696D786DA663}" presName="Child4" presStyleLbl="node1" presStyleIdx="14" presStyleCnt="19" custScaleX="137688" custScaleY="132810" custLinFactNeighborX="-9689" custLinFactNeighborY="-17614">
        <dgm:presLayoutVars>
          <dgm:chMax val="0"/>
          <dgm:chPref val="0"/>
        </dgm:presLayoutVars>
      </dgm:prSet>
      <dgm:spPr>
        <a:xfrm>
          <a:off x="3104082" y="4420510"/>
          <a:ext cx="1842335" cy="1614504"/>
        </a:xfrm>
        <a:prstGeom prst="ellipse">
          <a:avLst/>
        </a:prstGeom>
      </dgm:spPr>
    </dgm:pt>
    <dgm:pt modelId="{D2883A2F-66E0-9D48-8FF6-839A158F3918}" type="pres">
      <dgm:prSet presAssocID="{20C93F13-202D-1645-B64B-696D786DA663}" presName="Accent13" presStyleCnt="0"/>
      <dgm:spPr/>
    </dgm:pt>
    <dgm:pt modelId="{AAD6BA6D-E418-0E4B-9656-6909FD6B1208}" type="pres">
      <dgm:prSet presAssocID="{20C93F13-202D-1645-B64B-696D786DA663}" presName="AccentHold1" presStyleLbl="node1" presStyleIdx="15" presStyleCnt="19" custLinFactNeighborX="28729" custLinFactNeighborY="57237"/>
      <dgm:spPr>
        <a:xfrm>
          <a:off x="4786914" y="4887570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  <dgm:pt modelId="{D923A07E-BAF8-DC4C-BFBC-F553A37E196B}" type="pres">
      <dgm:prSet presAssocID="{677B2696-6DCC-2D45-BF41-545D1C67714F}" presName="Child5" presStyleLbl="node1" presStyleIdx="16" presStyleCnt="19" custScaleX="130864" custScaleY="129418" custLinFactNeighborX="1935" custLinFactNeighborY="14566">
        <dgm:presLayoutVars>
          <dgm:chMax val="0"/>
          <dgm:chPref val="0"/>
        </dgm:presLayoutVars>
      </dgm:prSet>
      <dgm:spPr>
        <a:xfrm>
          <a:off x="4603925" y="45038"/>
          <a:ext cx="1822558" cy="1802625"/>
        </a:xfrm>
        <a:prstGeom prst="ellipse">
          <a:avLst/>
        </a:prstGeom>
      </dgm:spPr>
    </dgm:pt>
    <dgm:pt modelId="{1992E85C-49F2-FC45-855F-DDAC69AD8C10}" type="pres">
      <dgm:prSet presAssocID="{677B2696-6DCC-2D45-BF41-545D1C67714F}" presName="Accent15" presStyleCnt="0"/>
      <dgm:spPr/>
    </dgm:pt>
    <dgm:pt modelId="{4D59C0DB-5BE5-A944-9933-5DE56E1804D4}" type="pres">
      <dgm:prSet presAssocID="{677B2696-6DCC-2D45-BF41-545D1C67714F}" presName="AccentHold2" presStyleLbl="node1" presStyleIdx="17" presStyleCnt="19"/>
      <dgm:spPr>
        <a:gradFill rotWithShape="0">
          <a:gsLst>
            <a:gs pos="0">
              <a:schemeClr val="bg1">
                <a:lumMod val="75000"/>
              </a:schemeClr>
            </a:gs>
            <a:gs pos="56000">
              <a:schemeClr val="accent4">
                <a:alpha val="89000"/>
              </a:schemeClr>
            </a:gs>
            <a:gs pos="100000">
              <a:schemeClr val="tx1"/>
            </a:gs>
          </a:gsLst>
        </a:gradFill>
      </dgm:spPr>
    </dgm:pt>
    <dgm:pt modelId="{2B49BA6D-0967-434C-B3DB-AF6E16B553B8}" type="pres">
      <dgm:prSet presAssocID="{677B2696-6DCC-2D45-BF41-545D1C67714F}" presName="Accent16" presStyleCnt="0"/>
      <dgm:spPr/>
    </dgm:pt>
    <dgm:pt modelId="{5C999B0E-E313-3640-9CBC-63C94D466381}" type="pres">
      <dgm:prSet presAssocID="{677B2696-6DCC-2D45-BF41-545D1C67714F}" presName="AccentHold3" presStyleLbl="node1" presStyleIdx="18" presStyleCnt="19"/>
      <dgm:spPr>
        <a:xfrm>
          <a:off x="6290013" y="389890"/>
          <a:ext cx="276153" cy="276125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</dgm:pt>
  </dgm:ptLst>
  <dgm:cxnLst>
    <dgm:cxn modelId="{819F8C18-2A61-474F-B9BA-81200C70B9CA}" type="presOf" srcId="{20C93F13-202D-1645-B64B-696D786DA663}" destId="{BB02F49D-CFA4-9A47-95C8-724224D5FA0E}" srcOrd="0" destOrd="0" presId="urn:microsoft.com/office/officeart/2009/3/layout/CircleRelationship"/>
    <dgm:cxn modelId="{2E6EDD35-BD54-3B45-8DB3-3F017CF6ADB0}" type="presOf" srcId="{63DFD9D7-7C93-4040-B7EB-1F5E73A92E10}" destId="{7510532F-2C27-BF42-BDD7-9167800C9A8A}" srcOrd="0" destOrd="0" presId="urn:microsoft.com/office/officeart/2009/3/layout/CircleRelationship"/>
    <dgm:cxn modelId="{E4550C5E-6967-8248-8F99-1FCF99391DE1}" srcId="{37DACA94-2464-1241-9794-8E7F07287BD0}" destId="{63DFD9D7-7C93-4040-B7EB-1F5E73A92E10}" srcOrd="0" destOrd="0" parTransId="{9BBA5F62-1264-1C49-9FCB-372C402B5D41}" sibTransId="{3CE8372B-BAF6-E74A-86D1-B64E7B9A1136}"/>
    <dgm:cxn modelId="{B98EF760-66EE-294B-A58A-06392B4C7C5E}" type="presOf" srcId="{8973FBB7-97D3-284A-9FDF-38E9946E7643}" destId="{A2F52D08-2B3C-B641-A71A-5CE5C913FE6A}" srcOrd="0" destOrd="0" presId="urn:microsoft.com/office/officeart/2009/3/layout/CircleRelationship"/>
    <dgm:cxn modelId="{99D4344D-6DB4-AE4E-9AA7-B697AB32787A}" srcId="{37DACA94-2464-1241-9794-8E7F07287BD0}" destId="{62C74D9D-9255-0E49-BB1A-193720E0FAF7}" srcOrd="1" destOrd="0" parTransId="{6C7A20B4-86DC-6A43-9D81-306552C37D0F}" sibTransId="{FC2E640B-803C-AF4D-B429-558EAE4DF129}"/>
    <dgm:cxn modelId="{D9585650-C2BA-BE43-AA34-53BB4BFE3437}" type="presOf" srcId="{677B2696-6DCC-2D45-BF41-545D1C67714F}" destId="{D923A07E-BAF8-DC4C-BFBC-F553A37E196B}" srcOrd="0" destOrd="0" presId="urn:microsoft.com/office/officeart/2009/3/layout/CircleRelationship"/>
    <dgm:cxn modelId="{060F1C72-146E-D141-A087-04194BB24AEF}" type="presOf" srcId="{538DAEAF-4064-E447-AFEB-D7D8F0F8A707}" destId="{DFFFA406-1C27-634B-BBC7-5FFB758EB8EA}" srcOrd="0" destOrd="0" presId="urn:microsoft.com/office/officeart/2009/3/layout/CircleRelationship"/>
    <dgm:cxn modelId="{64956077-DAF9-AD4B-BF9E-90B5A4DE1587}" srcId="{37DACA94-2464-1241-9794-8E7F07287BD0}" destId="{20C93F13-202D-1645-B64B-696D786DA663}" srcOrd="3" destOrd="0" parTransId="{6E8894C0-C874-CB44-B46B-EA6F45A269B1}" sibTransId="{F9875796-2EE2-6C49-B2AE-F9D06CD99081}"/>
    <dgm:cxn modelId="{F783CE57-00BC-2940-86DF-A70BF4670EF2}" type="presOf" srcId="{37DACA94-2464-1241-9794-8E7F07287BD0}" destId="{038EE48F-2AB0-2F4F-B508-AFFD9A801620}" srcOrd="0" destOrd="0" presId="urn:microsoft.com/office/officeart/2009/3/layout/CircleRelationship"/>
    <dgm:cxn modelId="{9B049181-39E7-C447-8576-96EACCC357B2}" srcId="{37DACA94-2464-1241-9794-8E7F07287BD0}" destId="{677B2696-6DCC-2D45-BF41-545D1C67714F}" srcOrd="4" destOrd="0" parTransId="{6AFA6452-A9FC-3B48-A760-C1BC388A6792}" sibTransId="{45F4CF3B-174B-384E-8E54-4E4553D3AE6F}"/>
    <dgm:cxn modelId="{B68052C7-B786-C946-B8A5-43E87ED50A60}" type="presOf" srcId="{62C74D9D-9255-0E49-BB1A-193720E0FAF7}" destId="{6F4AE4C4-714B-D242-827A-A3F4B0C375E1}" srcOrd="0" destOrd="0" presId="urn:microsoft.com/office/officeart/2009/3/layout/CircleRelationship"/>
    <dgm:cxn modelId="{704FCAEA-4A8D-3C48-8FAA-67D64F423C41}" srcId="{37DACA94-2464-1241-9794-8E7F07287BD0}" destId="{538DAEAF-4064-E447-AFEB-D7D8F0F8A707}" srcOrd="2" destOrd="0" parTransId="{EE8FB85A-F47E-F04C-A89A-B8D0954DD217}" sibTransId="{E5793AF1-C43F-1B4C-ABFA-2EC36F6F2AD7}"/>
    <dgm:cxn modelId="{0D0387FF-225A-5842-86F3-77AA5F1AA12A}" srcId="{8973FBB7-97D3-284A-9FDF-38E9946E7643}" destId="{37DACA94-2464-1241-9794-8E7F07287BD0}" srcOrd="0" destOrd="0" parTransId="{E2375865-3E9C-184A-9867-A4DE3135F5CF}" sibTransId="{25E69A0C-29C0-484B-B81A-87C0CD289502}"/>
    <dgm:cxn modelId="{2376D3BB-21B9-084F-8B0A-0E35E4679823}" type="presParOf" srcId="{A2F52D08-2B3C-B641-A71A-5CE5C913FE6A}" destId="{038EE48F-2AB0-2F4F-B508-AFFD9A801620}" srcOrd="0" destOrd="0" presId="urn:microsoft.com/office/officeart/2009/3/layout/CircleRelationship"/>
    <dgm:cxn modelId="{F1B59812-5E3B-C743-846F-C838ED8D2CC8}" type="presParOf" srcId="{A2F52D08-2B3C-B641-A71A-5CE5C913FE6A}" destId="{71FDFB3F-03CA-E240-9830-2FD8471A180E}" srcOrd="1" destOrd="0" presId="urn:microsoft.com/office/officeart/2009/3/layout/CircleRelationship"/>
    <dgm:cxn modelId="{C605A61F-9E45-574D-8F3C-8C4803A853C0}" type="presParOf" srcId="{A2F52D08-2B3C-B641-A71A-5CE5C913FE6A}" destId="{294AFE10-6AC3-6E42-B847-6BBE4FD4CC24}" srcOrd="2" destOrd="0" presId="urn:microsoft.com/office/officeart/2009/3/layout/CircleRelationship"/>
    <dgm:cxn modelId="{9244D709-EEBE-4443-B28C-CDF53C07B150}" type="presParOf" srcId="{A2F52D08-2B3C-B641-A71A-5CE5C913FE6A}" destId="{81943607-55F6-2E40-9B25-B1DA52DCC83E}" srcOrd="3" destOrd="0" presId="urn:microsoft.com/office/officeart/2009/3/layout/CircleRelationship"/>
    <dgm:cxn modelId="{01CB3C60-FCD3-BB40-B628-AE11CEE7F51C}" type="presParOf" srcId="{A2F52D08-2B3C-B641-A71A-5CE5C913FE6A}" destId="{9688800B-8A66-974B-9D88-845215B9D74F}" srcOrd="4" destOrd="0" presId="urn:microsoft.com/office/officeart/2009/3/layout/CircleRelationship"/>
    <dgm:cxn modelId="{03620153-D53A-7D4B-934E-CB928ABD7E83}" type="presParOf" srcId="{A2F52D08-2B3C-B641-A71A-5CE5C913FE6A}" destId="{C916153B-84DE-FC43-99FA-1A26DB985642}" srcOrd="5" destOrd="0" presId="urn:microsoft.com/office/officeart/2009/3/layout/CircleRelationship"/>
    <dgm:cxn modelId="{0F3128B9-27BD-8646-990E-58354710642F}" type="presParOf" srcId="{A2F52D08-2B3C-B641-A71A-5CE5C913FE6A}" destId="{7510532F-2C27-BF42-BDD7-9167800C9A8A}" srcOrd="6" destOrd="0" presId="urn:microsoft.com/office/officeart/2009/3/layout/CircleRelationship"/>
    <dgm:cxn modelId="{890C84EA-32A1-9B43-A16F-69F23645E5CE}" type="presParOf" srcId="{A2F52D08-2B3C-B641-A71A-5CE5C913FE6A}" destId="{B8074721-921A-F143-9091-EC867747F294}" srcOrd="7" destOrd="0" presId="urn:microsoft.com/office/officeart/2009/3/layout/CircleRelationship"/>
    <dgm:cxn modelId="{92C7BC47-B241-1F44-929E-D5B8CF5F6361}" type="presParOf" srcId="{B8074721-921A-F143-9091-EC867747F294}" destId="{EF3A4E27-C6EB-1E45-A0FC-D9F7C162738A}" srcOrd="0" destOrd="0" presId="urn:microsoft.com/office/officeart/2009/3/layout/CircleRelationship"/>
    <dgm:cxn modelId="{649A4752-A4EA-FE47-B5EC-3CBB6D69EFAC}" type="presParOf" srcId="{A2F52D08-2B3C-B641-A71A-5CE5C913FE6A}" destId="{0536E9F9-414D-3245-B3F4-2AED74AE70E7}" srcOrd="8" destOrd="0" presId="urn:microsoft.com/office/officeart/2009/3/layout/CircleRelationship"/>
    <dgm:cxn modelId="{017A2BA6-82D0-EC43-92D1-7F0F8F8879EC}" type="presParOf" srcId="{0536E9F9-414D-3245-B3F4-2AED74AE70E7}" destId="{2B3722E7-2D55-E240-802A-447098B30A29}" srcOrd="0" destOrd="0" presId="urn:microsoft.com/office/officeart/2009/3/layout/CircleRelationship"/>
    <dgm:cxn modelId="{48BEF15B-4CED-E540-A338-86E8D91776FB}" type="presParOf" srcId="{A2F52D08-2B3C-B641-A71A-5CE5C913FE6A}" destId="{6F4AE4C4-714B-D242-827A-A3F4B0C375E1}" srcOrd="9" destOrd="0" presId="urn:microsoft.com/office/officeart/2009/3/layout/CircleRelationship"/>
    <dgm:cxn modelId="{0062F6EA-F5DE-CF48-A2A4-60D7BA47DF08}" type="presParOf" srcId="{A2F52D08-2B3C-B641-A71A-5CE5C913FE6A}" destId="{1D63D969-B8A1-9844-AA88-076270C36B9E}" srcOrd="10" destOrd="0" presId="urn:microsoft.com/office/officeart/2009/3/layout/CircleRelationship"/>
    <dgm:cxn modelId="{A239F8E6-BD80-DA48-914F-0EFF80F5F9AD}" type="presParOf" srcId="{1D63D969-B8A1-9844-AA88-076270C36B9E}" destId="{A5052032-CC59-9C4A-B8CB-DE3B9A97B73B}" srcOrd="0" destOrd="0" presId="urn:microsoft.com/office/officeart/2009/3/layout/CircleRelationship"/>
    <dgm:cxn modelId="{EA4F0E7B-2F14-174F-9927-FD4C4770E72A}" type="presParOf" srcId="{A2F52D08-2B3C-B641-A71A-5CE5C913FE6A}" destId="{52E6CEA3-7E34-9141-989F-A8EF657F90CC}" srcOrd="11" destOrd="0" presId="urn:microsoft.com/office/officeart/2009/3/layout/CircleRelationship"/>
    <dgm:cxn modelId="{49A1F648-4459-FC46-98DB-66363BA272DA}" type="presParOf" srcId="{52E6CEA3-7E34-9141-989F-A8EF657F90CC}" destId="{AC8F4E48-7BF3-9641-A07A-E5DAAA381490}" srcOrd="0" destOrd="0" presId="urn:microsoft.com/office/officeart/2009/3/layout/CircleRelationship"/>
    <dgm:cxn modelId="{AD420A9E-4B1E-2F48-A29A-C3147F23890E}" type="presParOf" srcId="{A2F52D08-2B3C-B641-A71A-5CE5C913FE6A}" destId="{33E42753-EF0D-CE43-8C34-BF8AB8A218DB}" srcOrd="12" destOrd="0" presId="urn:microsoft.com/office/officeart/2009/3/layout/CircleRelationship"/>
    <dgm:cxn modelId="{0626B82A-F5E1-014B-B17B-B5159C1157E7}" type="presParOf" srcId="{33E42753-EF0D-CE43-8C34-BF8AB8A218DB}" destId="{C1787A2E-4079-1B4C-B60A-2CEBDD995EA7}" srcOrd="0" destOrd="0" presId="urn:microsoft.com/office/officeart/2009/3/layout/CircleRelationship"/>
    <dgm:cxn modelId="{2F9F2D7C-3161-794C-AE50-2823A3F4DFFC}" type="presParOf" srcId="{A2F52D08-2B3C-B641-A71A-5CE5C913FE6A}" destId="{DFFFA406-1C27-634B-BBC7-5FFB758EB8EA}" srcOrd="13" destOrd="0" presId="urn:microsoft.com/office/officeart/2009/3/layout/CircleRelationship"/>
    <dgm:cxn modelId="{354A3152-B75A-354B-B5CF-D52CA84060BE}" type="presParOf" srcId="{A2F52D08-2B3C-B641-A71A-5CE5C913FE6A}" destId="{51CD5FE8-78C3-4F46-AA94-12548A8BC46A}" srcOrd="14" destOrd="0" presId="urn:microsoft.com/office/officeart/2009/3/layout/CircleRelationship"/>
    <dgm:cxn modelId="{F0C17464-2181-3740-BEF2-C5CE659C8C07}" type="presParOf" srcId="{51CD5FE8-78C3-4F46-AA94-12548A8BC46A}" destId="{9ABEEAC7-866A-3C4E-8909-F9A213C0A018}" srcOrd="0" destOrd="0" presId="urn:microsoft.com/office/officeart/2009/3/layout/CircleRelationship"/>
    <dgm:cxn modelId="{D494E0B7-D9C3-2A4A-AF52-FDC321355D92}" type="presParOf" srcId="{A2F52D08-2B3C-B641-A71A-5CE5C913FE6A}" destId="{BB02F49D-CFA4-9A47-95C8-724224D5FA0E}" srcOrd="15" destOrd="0" presId="urn:microsoft.com/office/officeart/2009/3/layout/CircleRelationship"/>
    <dgm:cxn modelId="{71C2D549-4D1A-3F4B-B94A-B542E261D96D}" type="presParOf" srcId="{A2F52D08-2B3C-B641-A71A-5CE5C913FE6A}" destId="{D2883A2F-66E0-9D48-8FF6-839A158F3918}" srcOrd="16" destOrd="0" presId="urn:microsoft.com/office/officeart/2009/3/layout/CircleRelationship"/>
    <dgm:cxn modelId="{28E16962-8A34-894D-9D46-9A331CC3EEF8}" type="presParOf" srcId="{D2883A2F-66E0-9D48-8FF6-839A158F3918}" destId="{AAD6BA6D-E418-0E4B-9656-6909FD6B1208}" srcOrd="0" destOrd="0" presId="urn:microsoft.com/office/officeart/2009/3/layout/CircleRelationship"/>
    <dgm:cxn modelId="{9C0F141B-D887-1E4B-9303-6217A425E0F5}" type="presParOf" srcId="{A2F52D08-2B3C-B641-A71A-5CE5C913FE6A}" destId="{D923A07E-BAF8-DC4C-BFBC-F553A37E196B}" srcOrd="17" destOrd="0" presId="urn:microsoft.com/office/officeart/2009/3/layout/CircleRelationship"/>
    <dgm:cxn modelId="{7CA12D49-A996-8045-9F0C-3F176B37B258}" type="presParOf" srcId="{A2F52D08-2B3C-B641-A71A-5CE5C913FE6A}" destId="{1992E85C-49F2-FC45-855F-DDAC69AD8C10}" srcOrd="18" destOrd="0" presId="urn:microsoft.com/office/officeart/2009/3/layout/CircleRelationship"/>
    <dgm:cxn modelId="{F6502E92-DB22-574B-BEC7-86DCEE580EBB}" type="presParOf" srcId="{1992E85C-49F2-FC45-855F-DDAC69AD8C10}" destId="{4D59C0DB-5BE5-A944-9933-5DE56E1804D4}" srcOrd="0" destOrd="0" presId="urn:microsoft.com/office/officeart/2009/3/layout/CircleRelationship"/>
    <dgm:cxn modelId="{7850378F-A910-4347-97A8-994876D3B69D}" type="presParOf" srcId="{A2F52D08-2B3C-B641-A71A-5CE5C913FE6A}" destId="{2B49BA6D-0967-434C-B3DB-AF6E16B553B8}" srcOrd="19" destOrd="0" presId="urn:microsoft.com/office/officeart/2009/3/layout/CircleRelationship"/>
    <dgm:cxn modelId="{E2F663E2-5B56-1248-B35E-F954DA1E520E}" type="presParOf" srcId="{2B49BA6D-0967-434C-B3DB-AF6E16B553B8}" destId="{5C999B0E-E313-3640-9CBC-63C94D46638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C7EC8-15B6-834A-9E32-58F743858BDD}" type="doc">
      <dgm:prSet loTypeId="urn:microsoft.com/office/officeart/2009/3/layout/DescendingProcess" loCatId="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F2865F-019D-2144-9FA4-7C9BF4032493}">
      <dgm:prSet phldrT="[Text]" custT="1"/>
      <dgm:spPr/>
      <dgm:t>
        <a:bodyPr/>
        <a:lstStyle/>
        <a:p>
          <a:r>
            <a:rPr lang="en-US" sz="3400" b="0">
              <a:solidFill>
                <a:schemeClr val="accent4">
                  <a:lumMod val="75000"/>
                </a:schemeClr>
              </a:solidFill>
            </a:rPr>
            <a:t>Food  Wastage</a:t>
          </a:r>
        </a:p>
      </dgm:t>
    </dgm:pt>
    <dgm:pt modelId="{64621E49-C0F9-484A-B798-88AD02AA7E14}" type="parTrans" cxnId="{4263B7DF-F47A-B148-A303-D23693557D33}">
      <dgm:prSet/>
      <dgm:spPr/>
      <dgm:t>
        <a:bodyPr/>
        <a:lstStyle/>
        <a:p>
          <a:endParaRPr lang="en-US"/>
        </a:p>
      </dgm:t>
    </dgm:pt>
    <dgm:pt modelId="{7964DF6F-C62D-9443-8C51-2FADDA9E96DC}" type="sibTrans" cxnId="{4263B7DF-F47A-B148-A303-D23693557D33}">
      <dgm:prSet/>
      <dgm:spPr/>
      <dgm:t>
        <a:bodyPr/>
        <a:lstStyle/>
        <a:p>
          <a:endParaRPr lang="en-US"/>
        </a:p>
      </dgm:t>
    </dgm:pt>
    <dgm:pt modelId="{B229DB9C-236F-EF48-A44B-EB4A3497F2A5}">
      <dgm:prSet phldrT="[Text]" custT="1"/>
      <dgm:spPr/>
      <dgm:t>
        <a:bodyPr/>
        <a:lstStyle/>
        <a:p>
          <a:r>
            <a:rPr lang="en-US" sz="2800"/>
            <a:t>Retail Groceries</a:t>
          </a:r>
        </a:p>
      </dgm:t>
    </dgm:pt>
    <dgm:pt modelId="{1000384F-C487-B14F-B609-84F5F7A4C5B8}" type="parTrans" cxnId="{2668A204-9CEE-8D46-8242-43FD4535DA97}">
      <dgm:prSet/>
      <dgm:spPr/>
      <dgm:t>
        <a:bodyPr/>
        <a:lstStyle/>
        <a:p>
          <a:endParaRPr lang="en-US"/>
        </a:p>
      </dgm:t>
    </dgm:pt>
    <dgm:pt modelId="{374B59E6-B8FF-5B42-9FF6-EA9586BB6A0B}" type="sibTrans" cxnId="{2668A204-9CEE-8D46-8242-43FD4535DA9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2077397C-AC7C-454E-B84B-B91CC72920CE}">
      <dgm:prSet phldrT="[Text]" custT="1"/>
      <dgm:spPr/>
      <dgm:t>
        <a:bodyPr/>
        <a:lstStyle/>
        <a:p>
          <a:r>
            <a: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Produce</a:t>
          </a:r>
        </a:p>
      </dgm:t>
    </dgm:pt>
    <dgm:pt modelId="{960B5A1B-DD42-2449-BDA0-94F0D2998B04}" type="parTrans" cxnId="{F5FEC048-4DFA-2A41-9C99-3DC86F438C7F}">
      <dgm:prSet/>
      <dgm:spPr/>
      <dgm:t>
        <a:bodyPr/>
        <a:lstStyle/>
        <a:p>
          <a:endParaRPr lang="en-US"/>
        </a:p>
      </dgm:t>
    </dgm:pt>
    <dgm:pt modelId="{CAA9C765-8D38-1F4B-925E-D4F9986E9A67}" type="sibTrans" cxnId="{F5FEC048-4DFA-2A41-9C99-3DC86F438C7F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9CA91065-33AB-A74A-94B8-4D9DADD269BE}">
      <dgm:prSet phldrT="[Text]" custT="1"/>
      <dgm:spPr/>
      <dgm:t>
        <a:bodyPr/>
        <a:lstStyle/>
        <a:p>
          <a:r>
            <a:rPr lang="en-US" sz="3400">
              <a:solidFill>
                <a:srgbClr val="BF9000"/>
              </a:solidFill>
            </a:rPr>
            <a:t>Bananas</a:t>
          </a:r>
        </a:p>
      </dgm:t>
    </dgm:pt>
    <dgm:pt modelId="{F923CF91-4337-F245-9F43-05EB32C67EBF}" type="parTrans" cxnId="{BA7A0B06-1915-2049-8D83-1247F63AC7C5}">
      <dgm:prSet/>
      <dgm:spPr/>
      <dgm:t>
        <a:bodyPr/>
        <a:lstStyle/>
        <a:p>
          <a:endParaRPr lang="en-US"/>
        </a:p>
      </dgm:t>
    </dgm:pt>
    <dgm:pt modelId="{672E1F09-1F3C-FE40-8543-7C0F35283425}" type="sibTrans" cxnId="{BA7A0B06-1915-2049-8D83-1247F63AC7C5}">
      <dgm:prSet/>
      <dgm:spPr/>
      <dgm:t>
        <a:bodyPr/>
        <a:lstStyle/>
        <a:p>
          <a:endParaRPr lang="en-US"/>
        </a:p>
      </dgm:t>
    </dgm:pt>
    <dgm:pt modelId="{7057F4B6-7DEB-FC43-9AA1-32C8625A54AB}" type="pres">
      <dgm:prSet presAssocID="{89FC7EC8-15B6-834A-9E32-58F743858BDD}" presName="Name0" presStyleCnt="0">
        <dgm:presLayoutVars>
          <dgm:chMax val="7"/>
          <dgm:chPref val="5"/>
        </dgm:presLayoutVars>
      </dgm:prSet>
      <dgm:spPr/>
    </dgm:pt>
    <dgm:pt modelId="{D2B30919-8D22-7847-8B22-953CE550E3B7}" type="pres">
      <dgm:prSet presAssocID="{89FC7EC8-15B6-834A-9E32-58F743858BDD}" presName="arrowNode" presStyleLbl="node1" presStyleIdx="0" presStyleCnt="1" custLinFactNeighborX="-1351" custLinFactNeighborY="1465"/>
      <dgm:spPr>
        <a:gradFill rotWithShape="0">
          <a:gsLst>
            <a:gs pos="100000">
              <a:schemeClr val="tx1"/>
            </a:gs>
            <a:gs pos="0">
              <a:schemeClr val="accent4">
                <a:lumMod val="40000"/>
                <a:lumOff val="60000"/>
              </a:schemeClr>
            </a:gs>
            <a:gs pos="31000">
              <a:schemeClr val="accent4">
                <a:lumMod val="75000"/>
              </a:schemeClr>
            </a:gs>
            <a:gs pos="75000">
              <a:schemeClr val="accent4">
                <a:lumMod val="50000"/>
              </a:schemeClr>
            </a:gs>
          </a:gsLst>
          <a:lin ang="5400000" scaled="1"/>
        </a:gradFill>
      </dgm:spPr>
    </dgm:pt>
    <dgm:pt modelId="{966755E0-B7F1-B640-86F9-4E665F2C660F}" type="pres">
      <dgm:prSet presAssocID="{B0F2865F-019D-2144-9FA4-7C9BF4032493}" presName="txNode1" presStyleLbl="revTx" presStyleIdx="0" presStyleCnt="4">
        <dgm:presLayoutVars>
          <dgm:bulletEnabled val="1"/>
        </dgm:presLayoutVars>
      </dgm:prSet>
      <dgm:spPr/>
    </dgm:pt>
    <dgm:pt modelId="{1E3889C7-787C-5747-A449-4BEE65EF756C}" type="pres">
      <dgm:prSet presAssocID="{B229DB9C-236F-EF48-A44B-EB4A3497F2A5}" presName="txNode2" presStyleLbl="revTx" presStyleIdx="1" presStyleCnt="4">
        <dgm:presLayoutVars>
          <dgm:bulletEnabled val="1"/>
        </dgm:presLayoutVars>
      </dgm:prSet>
      <dgm:spPr/>
    </dgm:pt>
    <dgm:pt modelId="{5DE9CA60-413B-FD40-AD7D-ED2EF15558D0}" type="pres">
      <dgm:prSet presAssocID="{374B59E6-B8FF-5B42-9FF6-EA9586BB6A0B}" presName="dotNode2" presStyleCnt="0"/>
      <dgm:spPr/>
    </dgm:pt>
    <dgm:pt modelId="{22971328-C5E0-E54C-8BBD-AA686DF45313}" type="pres">
      <dgm:prSet presAssocID="{374B59E6-B8FF-5B42-9FF6-EA9586BB6A0B}" presName="dotRepeatNode" presStyleLbl="fgShp" presStyleIdx="0" presStyleCnt="2" custLinFactNeighborX="45373" custLinFactNeighborY="80668"/>
      <dgm:spPr/>
    </dgm:pt>
    <dgm:pt modelId="{A63C96C6-8A8A-074C-915C-288C5C63745E}" type="pres">
      <dgm:prSet presAssocID="{2077397C-AC7C-454E-B84B-B91CC72920CE}" presName="txNode3" presStyleLbl="revTx" presStyleIdx="2" presStyleCnt="4">
        <dgm:presLayoutVars>
          <dgm:bulletEnabled val="1"/>
        </dgm:presLayoutVars>
      </dgm:prSet>
      <dgm:spPr/>
    </dgm:pt>
    <dgm:pt modelId="{B6E58112-BDFC-764D-9A16-0DAF76AA5F03}" type="pres">
      <dgm:prSet presAssocID="{CAA9C765-8D38-1F4B-925E-D4F9986E9A67}" presName="dotNode3" presStyleCnt="0"/>
      <dgm:spPr/>
    </dgm:pt>
    <dgm:pt modelId="{3BA506E8-BEAC-C84F-866C-CC65F0C56496}" type="pres">
      <dgm:prSet presAssocID="{CAA9C765-8D38-1F4B-925E-D4F9986E9A67}" presName="dotRepeatNode" presStyleLbl="fgShp" presStyleIdx="1" presStyleCnt="2" custLinFactX="1069" custLinFactY="100000" custLinFactNeighborX="100000" custLinFactNeighborY="111326"/>
      <dgm:spPr/>
    </dgm:pt>
    <dgm:pt modelId="{FF18921D-436A-0343-B617-94D820E8EF5E}" type="pres">
      <dgm:prSet presAssocID="{9CA91065-33AB-A74A-94B8-4D9DADD269BE}" presName="txNode4" presStyleLbl="revTx" presStyleIdx="3" presStyleCnt="4">
        <dgm:presLayoutVars>
          <dgm:bulletEnabled val="1"/>
        </dgm:presLayoutVars>
      </dgm:prSet>
      <dgm:spPr/>
    </dgm:pt>
  </dgm:ptLst>
  <dgm:cxnLst>
    <dgm:cxn modelId="{2668A204-9CEE-8D46-8242-43FD4535DA97}" srcId="{89FC7EC8-15B6-834A-9E32-58F743858BDD}" destId="{B229DB9C-236F-EF48-A44B-EB4A3497F2A5}" srcOrd="1" destOrd="0" parTransId="{1000384F-C487-B14F-B609-84F5F7A4C5B8}" sibTransId="{374B59E6-B8FF-5B42-9FF6-EA9586BB6A0B}"/>
    <dgm:cxn modelId="{BA7A0B06-1915-2049-8D83-1247F63AC7C5}" srcId="{89FC7EC8-15B6-834A-9E32-58F743858BDD}" destId="{9CA91065-33AB-A74A-94B8-4D9DADD269BE}" srcOrd="3" destOrd="0" parTransId="{F923CF91-4337-F245-9F43-05EB32C67EBF}" sibTransId="{672E1F09-1F3C-FE40-8543-7C0F35283425}"/>
    <dgm:cxn modelId="{5FDFA021-EB9F-9F42-9E28-851337CB547B}" type="presOf" srcId="{2077397C-AC7C-454E-B84B-B91CC72920CE}" destId="{A63C96C6-8A8A-074C-915C-288C5C63745E}" srcOrd="0" destOrd="0" presId="urn:microsoft.com/office/officeart/2009/3/layout/DescendingProcess"/>
    <dgm:cxn modelId="{D2C58125-BA42-B049-BED3-DAC14B84E829}" type="presOf" srcId="{B0F2865F-019D-2144-9FA4-7C9BF4032493}" destId="{966755E0-B7F1-B640-86F9-4E665F2C660F}" srcOrd="0" destOrd="0" presId="urn:microsoft.com/office/officeart/2009/3/layout/DescendingProcess"/>
    <dgm:cxn modelId="{0947BF2E-C733-DB45-8F7A-7FFF627747B7}" type="presOf" srcId="{374B59E6-B8FF-5B42-9FF6-EA9586BB6A0B}" destId="{22971328-C5E0-E54C-8BBD-AA686DF45313}" srcOrd="0" destOrd="0" presId="urn:microsoft.com/office/officeart/2009/3/layout/DescendingProcess"/>
    <dgm:cxn modelId="{3D04D565-1D28-794B-84B9-E795921716F1}" type="presOf" srcId="{9CA91065-33AB-A74A-94B8-4D9DADD269BE}" destId="{FF18921D-436A-0343-B617-94D820E8EF5E}" srcOrd="0" destOrd="0" presId="urn:microsoft.com/office/officeart/2009/3/layout/DescendingProcess"/>
    <dgm:cxn modelId="{F5FEC048-4DFA-2A41-9C99-3DC86F438C7F}" srcId="{89FC7EC8-15B6-834A-9E32-58F743858BDD}" destId="{2077397C-AC7C-454E-B84B-B91CC72920CE}" srcOrd="2" destOrd="0" parTransId="{960B5A1B-DD42-2449-BDA0-94F0D2998B04}" sibTransId="{CAA9C765-8D38-1F4B-925E-D4F9986E9A67}"/>
    <dgm:cxn modelId="{CE9A1470-491A-DF41-A488-15A1C40A82F3}" type="presOf" srcId="{B229DB9C-236F-EF48-A44B-EB4A3497F2A5}" destId="{1E3889C7-787C-5747-A449-4BEE65EF756C}" srcOrd="0" destOrd="0" presId="urn:microsoft.com/office/officeart/2009/3/layout/DescendingProcess"/>
    <dgm:cxn modelId="{4263B7DF-F47A-B148-A303-D23693557D33}" srcId="{89FC7EC8-15B6-834A-9E32-58F743858BDD}" destId="{B0F2865F-019D-2144-9FA4-7C9BF4032493}" srcOrd="0" destOrd="0" parTransId="{64621E49-C0F9-484A-B798-88AD02AA7E14}" sibTransId="{7964DF6F-C62D-9443-8C51-2FADDA9E96DC}"/>
    <dgm:cxn modelId="{7BBA30F3-26C3-6348-8D59-C1DE3D15C356}" type="presOf" srcId="{89FC7EC8-15B6-834A-9E32-58F743858BDD}" destId="{7057F4B6-7DEB-FC43-9AA1-32C8625A54AB}" srcOrd="0" destOrd="0" presId="urn:microsoft.com/office/officeart/2009/3/layout/DescendingProcess"/>
    <dgm:cxn modelId="{CE18D4FA-0BAE-4541-B619-E7CFD745DB67}" type="presOf" srcId="{CAA9C765-8D38-1F4B-925E-D4F9986E9A67}" destId="{3BA506E8-BEAC-C84F-866C-CC65F0C56496}" srcOrd="0" destOrd="0" presId="urn:microsoft.com/office/officeart/2009/3/layout/DescendingProcess"/>
    <dgm:cxn modelId="{1D69A19E-A957-FC45-B2F9-5C0B5F0F9E20}" type="presParOf" srcId="{7057F4B6-7DEB-FC43-9AA1-32C8625A54AB}" destId="{D2B30919-8D22-7847-8B22-953CE550E3B7}" srcOrd="0" destOrd="0" presId="urn:microsoft.com/office/officeart/2009/3/layout/DescendingProcess"/>
    <dgm:cxn modelId="{46E8A795-0898-0843-88A0-9F5E8410CC95}" type="presParOf" srcId="{7057F4B6-7DEB-FC43-9AA1-32C8625A54AB}" destId="{966755E0-B7F1-B640-86F9-4E665F2C660F}" srcOrd="1" destOrd="0" presId="urn:microsoft.com/office/officeart/2009/3/layout/DescendingProcess"/>
    <dgm:cxn modelId="{4865B157-A9E7-6A48-912F-9D3F7E9B1D30}" type="presParOf" srcId="{7057F4B6-7DEB-FC43-9AA1-32C8625A54AB}" destId="{1E3889C7-787C-5747-A449-4BEE65EF756C}" srcOrd="2" destOrd="0" presId="urn:microsoft.com/office/officeart/2009/3/layout/DescendingProcess"/>
    <dgm:cxn modelId="{A7AF1944-EE8A-8142-AE3D-880B8FFA70AE}" type="presParOf" srcId="{7057F4B6-7DEB-FC43-9AA1-32C8625A54AB}" destId="{5DE9CA60-413B-FD40-AD7D-ED2EF15558D0}" srcOrd="3" destOrd="0" presId="urn:microsoft.com/office/officeart/2009/3/layout/DescendingProcess"/>
    <dgm:cxn modelId="{BFCF76DD-C743-9447-8271-42F507442AF6}" type="presParOf" srcId="{5DE9CA60-413B-FD40-AD7D-ED2EF15558D0}" destId="{22971328-C5E0-E54C-8BBD-AA686DF45313}" srcOrd="0" destOrd="0" presId="urn:microsoft.com/office/officeart/2009/3/layout/DescendingProcess"/>
    <dgm:cxn modelId="{3674FD1E-22BC-204A-B46C-F6965A20484F}" type="presParOf" srcId="{7057F4B6-7DEB-FC43-9AA1-32C8625A54AB}" destId="{A63C96C6-8A8A-074C-915C-288C5C63745E}" srcOrd="4" destOrd="0" presId="urn:microsoft.com/office/officeart/2009/3/layout/DescendingProcess"/>
    <dgm:cxn modelId="{770F6A8A-0FA3-B04A-BB35-0FE766E85D89}" type="presParOf" srcId="{7057F4B6-7DEB-FC43-9AA1-32C8625A54AB}" destId="{B6E58112-BDFC-764D-9A16-0DAF76AA5F03}" srcOrd="5" destOrd="0" presId="urn:microsoft.com/office/officeart/2009/3/layout/DescendingProcess"/>
    <dgm:cxn modelId="{164F41DD-E5D5-D245-B591-C3B85B2F69A5}" type="presParOf" srcId="{B6E58112-BDFC-764D-9A16-0DAF76AA5F03}" destId="{3BA506E8-BEAC-C84F-866C-CC65F0C56496}" srcOrd="0" destOrd="0" presId="urn:microsoft.com/office/officeart/2009/3/layout/DescendingProcess"/>
    <dgm:cxn modelId="{535173F3-B4D9-DE42-8731-7DD60E2EB681}" type="presParOf" srcId="{7057F4B6-7DEB-FC43-9AA1-32C8625A54AB}" destId="{FF18921D-436A-0343-B617-94D820E8EF5E}" srcOrd="6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EFE26-6242-BD43-8491-0F7333E2B906}">
      <dsp:nvSpPr>
        <dsp:cNvPr id="0" name=""/>
        <dsp:cNvSpPr/>
      </dsp:nvSpPr>
      <dsp:spPr>
        <a:xfrm>
          <a:off x="0" y="286"/>
          <a:ext cx="194645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B2D12-0D48-B74E-A7F8-12810F775398}">
      <dsp:nvSpPr>
        <dsp:cNvPr id="0" name=""/>
        <dsp:cNvSpPr/>
      </dsp:nvSpPr>
      <dsp:spPr>
        <a:xfrm>
          <a:off x="0" y="286"/>
          <a:ext cx="1946451" cy="46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venir Next LT Pro" panose="020B0504020202020204" pitchFamily="34" charset="77"/>
            </a:rPr>
            <a:t>Team Members:</a:t>
          </a:r>
        </a:p>
      </dsp:txBody>
      <dsp:txXfrm>
        <a:off x="0" y="286"/>
        <a:ext cx="1946451" cy="469379"/>
      </dsp:txXfrm>
    </dsp:sp>
    <dsp:sp modelId="{598E3B79-C823-DA4D-875E-3F829E8D4F7D}">
      <dsp:nvSpPr>
        <dsp:cNvPr id="0" name=""/>
        <dsp:cNvSpPr/>
      </dsp:nvSpPr>
      <dsp:spPr>
        <a:xfrm>
          <a:off x="0" y="469665"/>
          <a:ext cx="194645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D9000-5B0E-C348-86C1-75C77EC2E8B8}">
      <dsp:nvSpPr>
        <dsp:cNvPr id="0" name=""/>
        <dsp:cNvSpPr/>
      </dsp:nvSpPr>
      <dsp:spPr>
        <a:xfrm>
          <a:off x="0" y="469665"/>
          <a:ext cx="1946451" cy="46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77"/>
            </a:rPr>
            <a:t>Ash Thomas</a:t>
          </a:r>
        </a:p>
      </dsp:txBody>
      <dsp:txXfrm>
        <a:off x="0" y="469665"/>
        <a:ext cx="1946451" cy="469379"/>
      </dsp:txXfrm>
    </dsp:sp>
    <dsp:sp modelId="{5E5AD87C-8121-754C-A471-C77EB20ED892}">
      <dsp:nvSpPr>
        <dsp:cNvPr id="0" name=""/>
        <dsp:cNvSpPr/>
      </dsp:nvSpPr>
      <dsp:spPr>
        <a:xfrm>
          <a:off x="0" y="939045"/>
          <a:ext cx="194645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2DE9E-EF18-4040-83F5-09763BF081E7}">
      <dsp:nvSpPr>
        <dsp:cNvPr id="0" name=""/>
        <dsp:cNvSpPr/>
      </dsp:nvSpPr>
      <dsp:spPr>
        <a:xfrm>
          <a:off x="0" y="939045"/>
          <a:ext cx="1946451" cy="46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77"/>
            </a:rPr>
            <a:t>Aaron Seemungal</a:t>
          </a:r>
        </a:p>
      </dsp:txBody>
      <dsp:txXfrm>
        <a:off x="0" y="939045"/>
        <a:ext cx="1946451" cy="469379"/>
      </dsp:txXfrm>
    </dsp:sp>
    <dsp:sp modelId="{759C449A-A050-9948-B4EF-9AAADB0B3768}">
      <dsp:nvSpPr>
        <dsp:cNvPr id="0" name=""/>
        <dsp:cNvSpPr/>
      </dsp:nvSpPr>
      <dsp:spPr>
        <a:xfrm>
          <a:off x="0" y="1408424"/>
          <a:ext cx="194645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2F6AC6-8303-C240-8E5B-F868A904F8C0}">
      <dsp:nvSpPr>
        <dsp:cNvPr id="0" name=""/>
        <dsp:cNvSpPr/>
      </dsp:nvSpPr>
      <dsp:spPr>
        <a:xfrm>
          <a:off x="0" y="1408424"/>
          <a:ext cx="1946451" cy="46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77"/>
            </a:rPr>
            <a:t>David Sehrt</a:t>
          </a:r>
        </a:p>
      </dsp:txBody>
      <dsp:txXfrm>
        <a:off x="0" y="1408424"/>
        <a:ext cx="1946451" cy="469379"/>
      </dsp:txXfrm>
    </dsp:sp>
    <dsp:sp modelId="{706E3948-F13E-6E4F-BEF1-B500B36E3D40}">
      <dsp:nvSpPr>
        <dsp:cNvPr id="0" name=""/>
        <dsp:cNvSpPr/>
      </dsp:nvSpPr>
      <dsp:spPr>
        <a:xfrm>
          <a:off x="0" y="1877804"/>
          <a:ext cx="194645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94ED6-B7C0-7246-83CA-231F0A7F5FC9}">
      <dsp:nvSpPr>
        <dsp:cNvPr id="0" name=""/>
        <dsp:cNvSpPr/>
      </dsp:nvSpPr>
      <dsp:spPr>
        <a:xfrm>
          <a:off x="0" y="1877804"/>
          <a:ext cx="1946451" cy="4693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77"/>
            </a:rPr>
            <a:t>Kwasi Darkwah</a:t>
          </a:r>
        </a:p>
      </dsp:txBody>
      <dsp:txXfrm>
        <a:off x="0" y="1877804"/>
        <a:ext cx="1946451" cy="469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EE48F-2AB0-2F4F-B508-AFFD9A801620}">
      <dsp:nvSpPr>
        <dsp:cNvPr id="0" name=""/>
        <dsp:cNvSpPr/>
      </dsp:nvSpPr>
      <dsp:spPr>
        <a:xfrm>
          <a:off x="2786927" y="1054766"/>
          <a:ext cx="3126256" cy="312679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65000">
              <a:srgbClr val="FFC000">
                <a:lumMod val="75000"/>
              </a:srgbClr>
            </a:gs>
            <a:gs pos="99000">
              <a:prstClr val="black">
                <a:lumMod val="85000"/>
                <a:lumOff val="15000"/>
              </a:prstClr>
            </a:gs>
          </a:gsLst>
          <a:lin ang="5400000" scaled="0"/>
        </a:gradFill>
        <a:ln w="5080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>
              <a:solidFill>
                <a:prstClr val="black"/>
              </a:solidFill>
              <a:latin typeface="Avenir Next LT Pro" panose="020B0504020202020204" pitchFamily="34" charset="77"/>
              <a:ea typeface="+mn-ea"/>
              <a:cs typeface="+mn-cs"/>
            </a:rPr>
            <a:t>Need</a:t>
          </a:r>
        </a:p>
      </dsp:txBody>
      <dsp:txXfrm>
        <a:off x="3244757" y="1512674"/>
        <a:ext cx="2210596" cy="2210978"/>
      </dsp:txXfrm>
    </dsp:sp>
    <dsp:sp modelId="{71FDFB3F-03CA-E240-9830-2FD8471A180E}">
      <dsp:nvSpPr>
        <dsp:cNvPr id="0" name=""/>
        <dsp:cNvSpPr/>
      </dsp:nvSpPr>
      <dsp:spPr>
        <a:xfrm>
          <a:off x="5979468" y="2672924"/>
          <a:ext cx="363827" cy="372993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4AFE10-6AC3-6E42-B847-6BBE4FD4CC24}">
      <dsp:nvSpPr>
        <dsp:cNvPr id="0" name=""/>
        <dsp:cNvSpPr/>
      </dsp:nvSpPr>
      <dsp:spPr>
        <a:xfrm>
          <a:off x="6114546" y="2323699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943607-55F6-2E40-9B25-B1DA52DCC83E}">
      <dsp:nvSpPr>
        <dsp:cNvPr id="0" name=""/>
        <dsp:cNvSpPr/>
      </dsp:nvSpPr>
      <dsp:spPr>
        <a:xfrm>
          <a:off x="4910216" y="4217321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88800B-8A66-974B-9D88-845215B9D74F}">
      <dsp:nvSpPr>
        <dsp:cNvPr id="0" name=""/>
        <dsp:cNvSpPr/>
      </dsp:nvSpPr>
      <dsp:spPr>
        <a:xfrm>
          <a:off x="3684819" y="1169266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16153B-84DE-FC43-99FA-1A26DB985642}">
      <dsp:nvSpPr>
        <dsp:cNvPr id="0" name=""/>
        <dsp:cNvSpPr/>
      </dsp:nvSpPr>
      <dsp:spPr>
        <a:xfrm>
          <a:off x="3025485" y="2848370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10532F-2C27-BF42-BDD7-9167800C9A8A}">
      <dsp:nvSpPr>
        <dsp:cNvPr id="0" name=""/>
        <dsp:cNvSpPr/>
      </dsp:nvSpPr>
      <dsp:spPr>
        <a:xfrm>
          <a:off x="1736025" y="1534945"/>
          <a:ext cx="1418195" cy="1439496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Hunger</a:t>
          </a:r>
        </a:p>
      </dsp:txBody>
      <dsp:txXfrm>
        <a:off x="1943715" y="1745754"/>
        <a:ext cx="1002815" cy="1017878"/>
      </dsp:txXfrm>
    </dsp:sp>
    <dsp:sp modelId="{EF3A4E27-C6EB-1E45-A0FC-D9F7C162738A}">
      <dsp:nvSpPr>
        <dsp:cNvPr id="0" name=""/>
        <dsp:cNvSpPr/>
      </dsp:nvSpPr>
      <dsp:spPr>
        <a:xfrm>
          <a:off x="3745638" y="737432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3722E7-2D55-E240-802A-447098B30A29}">
      <dsp:nvSpPr>
        <dsp:cNvPr id="0" name=""/>
        <dsp:cNvSpPr/>
      </dsp:nvSpPr>
      <dsp:spPr>
        <a:xfrm>
          <a:off x="1929531" y="3262408"/>
          <a:ext cx="628457" cy="628599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4AE4C4-714B-D242-827A-A3F4B0C375E1}">
      <dsp:nvSpPr>
        <dsp:cNvPr id="0" name=""/>
        <dsp:cNvSpPr/>
      </dsp:nvSpPr>
      <dsp:spPr>
        <a:xfrm>
          <a:off x="6106176" y="895694"/>
          <a:ext cx="1527605" cy="1522261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 w="50800"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prstClr val="black"/>
              </a:solidFill>
              <a:latin typeface="Avenir Medium" panose="02000503020000020003" pitchFamily="2" charset="0"/>
              <a:ea typeface="+mn-ea"/>
              <a:cs typeface="+mn-cs"/>
            </a:rPr>
            <a:t>Food Wastage</a:t>
          </a:r>
        </a:p>
      </dsp:txBody>
      <dsp:txXfrm>
        <a:off x="6329889" y="1118624"/>
        <a:ext cx="1080179" cy="1076401"/>
      </dsp:txXfrm>
    </dsp:sp>
    <dsp:sp modelId="{A5052032-CC59-9C4A-B8CB-DE3B9A97B73B}">
      <dsp:nvSpPr>
        <dsp:cNvPr id="0" name=""/>
        <dsp:cNvSpPr/>
      </dsp:nvSpPr>
      <dsp:spPr>
        <a:xfrm>
          <a:off x="5666931" y="1898487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8F4E48-7BF3-9641-A07A-E5DAAA381490}">
      <dsp:nvSpPr>
        <dsp:cNvPr id="0" name=""/>
        <dsp:cNvSpPr/>
      </dsp:nvSpPr>
      <dsp:spPr>
        <a:xfrm>
          <a:off x="1690333" y="4010581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787A2E-4079-1B4C-B60A-2CEBDD995EA7}">
      <dsp:nvSpPr>
        <dsp:cNvPr id="0" name=""/>
        <dsp:cNvSpPr/>
      </dsp:nvSpPr>
      <dsp:spPr>
        <a:xfrm>
          <a:off x="4201598" y="3651860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FFA406-1C27-634B-BBC7-5FFB758EB8EA}">
      <dsp:nvSpPr>
        <dsp:cNvPr id="0" name=""/>
        <dsp:cNvSpPr/>
      </dsp:nvSpPr>
      <dsp:spPr>
        <a:xfrm>
          <a:off x="5873346" y="3394565"/>
          <a:ext cx="1519610" cy="1515003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Warming</a:t>
          </a:r>
        </a:p>
      </dsp:txBody>
      <dsp:txXfrm>
        <a:off x="6095888" y="3616432"/>
        <a:ext cx="1074526" cy="1071269"/>
      </dsp:txXfrm>
    </dsp:sp>
    <dsp:sp modelId="{9ABEEAC7-866A-3C4E-8909-F9A213C0A018}">
      <dsp:nvSpPr>
        <dsp:cNvPr id="0" name=""/>
        <dsp:cNvSpPr/>
      </dsp:nvSpPr>
      <dsp:spPr>
        <a:xfrm>
          <a:off x="6205798" y="3080843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02F49D-CFA4-9A47-95C8-724224D5FA0E}">
      <dsp:nvSpPr>
        <dsp:cNvPr id="0" name=""/>
        <dsp:cNvSpPr/>
      </dsp:nvSpPr>
      <dsp:spPr>
        <a:xfrm>
          <a:off x="2821220" y="3873165"/>
          <a:ext cx="1750046" cy="1688238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Distribution Challenges</a:t>
          </a:r>
        </a:p>
      </dsp:txBody>
      <dsp:txXfrm>
        <a:off x="3077508" y="4120402"/>
        <a:ext cx="1237470" cy="1193764"/>
      </dsp:txXfrm>
    </dsp:sp>
    <dsp:sp modelId="{AAD6BA6D-E418-0E4B-9656-6909FD6B1208}">
      <dsp:nvSpPr>
        <dsp:cNvPr id="0" name=""/>
        <dsp:cNvSpPr/>
      </dsp:nvSpPr>
      <dsp:spPr>
        <a:xfrm>
          <a:off x="4391357" y="4406816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23A07E-BAF8-DC4C-BFBC-F553A37E196B}">
      <dsp:nvSpPr>
        <dsp:cNvPr id="0" name=""/>
        <dsp:cNvSpPr/>
      </dsp:nvSpPr>
      <dsp:spPr>
        <a:xfrm>
          <a:off x="4224357" y="-12597"/>
          <a:ext cx="1663312" cy="1645120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</a:rPr>
            <a:t>Food Shortage</a:t>
          </a:r>
        </a:p>
      </dsp:txBody>
      <dsp:txXfrm>
        <a:off x="4467943" y="228325"/>
        <a:ext cx="1176140" cy="1163276"/>
      </dsp:txXfrm>
    </dsp:sp>
    <dsp:sp modelId="{4D59C0DB-5BE5-A944-9933-5DE56E1804D4}">
      <dsp:nvSpPr>
        <dsp:cNvPr id="0" name=""/>
        <dsp:cNvSpPr/>
      </dsp:nvSpPr>
      <dsp:spPr>
        <a:xfrm>
          <a:off x="2828611" y="1367110"/>
          <a:ext cx="252024" cy="251998"/>
        </a:xfrm>
        <a:prstGeom prst="ellipse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6000">
              <a:schemeClr val="accent4">
                <a:alpha val="89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999B0E-E313-3640-9CBC-63C94D466381}">
      <dsp:nvSpPr>
        <dsp:cNvPr id="0" name=""/>
        <dsp:cNvSpPr/>
      </dsp:nvSpPr>
      <dsp:spPr>
        <a:xfrm>
          <a:off x="5763123" y="302123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EE48F-2AB0-2F4F-B508-AFFD9A801620}">
      <dsp:nvSpPr>
        <dsp:cNvPr id="0" name=""/>
        <dsp:cNvSpPr/>
      </dsp:nvSpPr>
      <dsp:spPr>
        <a:xfrm>
          <a:off x="2786927" y="1054766"/>
          <a:ext cx="3126256" cy="312679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65000">
              <a:srgbClr val="FFC000">
                <a:lumMod val="75000"/>
              </a:srgbClr>
            </a:gs>
            <a:gs pos="99000">
              <a:prstClr val="black">
                <a:lumMod val="85000"/>
                <a:lumOff val="15000"/>
              </a:prstClr>
            </a:gs>
          </a:gsLst>
          <a:lin ang="5400000" scaled="0"/>
        </a:gradFill>
        <a:ln w="5715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>
              <a:solidFill>
                <a:prstClr val="black"/>
              </a:solidFill>
              <a:latin typeface="Avenir Next LT Pro" panose="020B0504020202020204" pitchFamily="34" charset="77"/>
              <a:ea typeface="+mn-ea"/>
              <a:cs typeface="+mn-cs"/>
            </a:rPr>
            <a:t>Need</a:t>
          </a:r>
        </a:p>
      </dsp:txBody>
      <dsp:txXfrm>
        <a:off x="3244757" y="1512674"/>
        <a:ext cx="2210596" cy="2210978"/>
      </dsp:txXfrm>
    </dsp:sp>
    <dsp:sp modelId="{71FDFB3F-03CA-E240-9830-2FD8471A180E}">
      <dsp:nvSpPr>
        <dsp:cNvPr id="0" name=""/>
        <dsp:cNvSpPr/>
      </dsp:nvSpPr>
      <dsp:spPr>
        <a:xfrm>
          <a:off x="5979468" y="2672924"/>
          <a:ext cx="363827" cy="372993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4AFE10-6AC3-6E42-B847-6BBE4FD4CC24}">
      <dsp:nvSpPr>
        <dsp:cNvPr id="0" name=""/>
        <dsp:cNvSpPr/>
      </dsp:nvSpPr>
      <dsp:spPr>
        <a:xfrm>
          <a:off x="6114546" y="2323699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943607-55F6-2E40-9B25-B1DA52DCC83E}">
      <dsp:nvSpPr>
        <dsp:cNvPr id="0" name=""/>
        <dsp:cNvSpPr/>
      </dsp:nvSpPr>
      <dsp:spPr>
        <a:xfrm>
          <a:off x="4910216" y="4217321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88800B-8A66-974B-9D88-845215B9D74F}">
      <dsp:nvSpPr>
        <dsp:cNvPr id="0" name=""/>
        <dsp:cNvSpPr/>
      </dsp:nvSpPr>
      <dsp:spPr>
        <a:xfrm>
          <a:off x="3684819" y="1169266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16153B-84DE-FC43-99FA-1A26DB985642}">
      <dsp:nvSpPr>
        <dsp:cNvPr id="0" name=""/>
        <dsp:cNvSpPr/>
      </dsp:nvSpPr>
      <dsp:spPr>
        <a:xfrm>
          <a:off x="3025485" y="2848370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510532F-2C27-BF42-BDD7-9167800C9A8A}">
      <dsp:nvSpPr>
        <dsp:cNvPr id="0" name=""/>
        <dsp:cNvSpPr/>
      </dsp:nvSpPr>
      <dsp:spPr>
        <a:xfrm>
          <a:off x="1736025" y="1534945"/>
          <a:ext cx="1418195" cy="1439496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Hunger</a:t>
          </a:r>
        </a:p>
      </dsp:txBody>
      <dsp:txXfrm>
        <a:off x="1943715" y="1745754"/>
        <a:ext cx="1002815" cy="1017878"/>
      </dsp:txXfrm>
    </dsp:sp>
    <dsp:sp modelId="{EF3A4E27-C6EB-1E45-A0FC-D9F7C162738A}">
      <dsp:nvSpPr>
        <dsp:cNvPr id="0" name=""/>
        <dsp:cNvSpPr/>
      </dsp:nvSpPr>
      <dsp:spPr>
        <a:xfrm>
          <a:off x="3745638" y="737432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B3722E7-2D55-E240-802A-447098B30A29}">
      <dsp:nvSpPr>
        <dsp:cNvPr id="0" name=""/>
        <dsp:cNvSpPr/>
      </dsp:nvSpPr>
      <dsp:spPr>
        <a:xfrm>
          <a:off x="1929531" y="3262408"/>
          <a:ext cx="628457" cy="628599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4AE4C4-714B-D242-827A-A3F4B0C375E1}">
      <dsp:nvSpPr>
        <dsp:cNvPr id="0" name=""/>
        <dsp:cNvSpPr/>
      </dsp:nvSpPr>
      <dsp:spPr>
        <a:xfrm>
          <a:off x="6106176" y="895694"/>
          <a:ext cx="1527605" cy="1522261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 w="57150"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prstClr val="black"/>
              </a:solidFill>
              <a:latin typeface="Avenir Medium" panose="02000503020000020003" pitchFamily="2" charset="0"/>
              <a:ea typeface="+mn-ea"/>
              <a:cs typeface="+mn-cs"/>
            </a:rPr>
            <a:t>Food Wastage</a:t>
          </a:r>
        </a:p>
      </dsp:txBody>
      <dsp:txXfrm>
        <a:off x="6329889" y="1118624"/>
        <a:ext cx="1080179" cy="1076401"/>
      </dsp:txXfrm>
    </dsp:sp>
    <dsp:sp modelId="{A5052032-CC59-9C4A-B8CB-DE3B9A97B73B}">
      <dsp:nvSpPr>
        <dsp:cNvPr id="0" name=""/>
        <dsp:cNvSpPr/>
      </dsp:nvSpPr>
      <dsp:spPr>
        <a:xfrm>
          <a:off x="5666931" y="1898487"/>
          <a:ext cx="347575" cy="348104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8F4E48-7BF3-9641-A07A-E5DAAA381490}">
      <dsp:nvSpPr>
        <dsp:cNvPr id="0" name=""/>
        <dsp:cNvSpPr/>
      </dsp:nvSpPr>
      <dsp:spPr>
        <a:xfrm>
          <a:off x="1690333" y="4010581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787A2E-4079-1B4C-B60A-2CEBDD995EA7}">
      <dsp:nvSpPr>
        <dsp:cNvPr id="0" name=""/>
        <dsp:cNvSpPr/>
      </dsp:nvSpPr>
      <dsp:spPr>
        <a:xfrm>
          <a:off x="4201598" y="3651860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FFFA406-1C27-634B-BBC7-5FFB758EB8EA}">
      <dsp:nvSpPr>
        <dsp:cNvPr id="0" name=""/>
        <dsp:cNvSpPr/>
      </dsp:nvSpPr>
      <dsp:spPr>
        <a:xfrm>
          <a:off x="5873346" y="3394565"/>
          <a:ext cx="1519610" cy="1515003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Global Warming</a:t>
          </a:r>
        </a:p>
      </dsp:txBody>
      <dsp:txXfrm>
        <a:off x="6095888" y="3616432"/>
        <a:ext cx="1074526" cy="1071269"/>
      </dsp:txXfrm>
    </dsp:sp>
    <dsp:sp modelId="{9ABEEAC7-866A-3C4E-8909-F9A213C0A018}">
      <dsp:nvSpPr>
        <dsp:cNvPr id="0" name=""/>
        <dsp:cNvSpPr/>
      </dsp:nvSpPr>
      <dsp:spPr>
        <a:xfrm>
          <a:off x="6205798" y="3080843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02F49D-CFA4-9A47-95C8-724224D5FA0E}">
      <dsp:nvSpPr>
        <dsp:cNvPr id="0" name=""/>
        <dsp:cNvSpPr/>
      </dsp:nvSpPr>
      <dsp:spPr>
        <a:xfrm>
          <a:off x="2821220" y="3873165"/>
          <a:ext cx="1750046" cy="1688238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  <a:ea typeface="+mn-ea"/>
              <a:cs typeface="+mn-cs"/>
            </a:rPr>
            <a:t>Distribution Challenges</a:t>
          </a:r>
        </a:p>
      </dsp:txBody>
      <dsp:txXfrm>
        <a:off x="3077508" y="4120402"/>
        <a:ext cx="1237470" cy="1193764"/>
      </dsp:txXfrm>
    </dsp:sp>
    <dsp:sp modelId="{AAD6BA6D-E418-0E4B-9656-6909FD6B1208}">
      <dsp:nvSpPr>
        <dsp:cNvPr id="0" name=""/>
        <dsp:cNvSpPr/>
      </dsp:nvSpPr>
      <dsp:spPr>
        <a:xfrm>
          <a:off x="4391357" y="4406816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23A07E-BAF8-DC4C-BFBC-F553A37E196B}">
      <dsp:nvSpPr>
        <dsp:cNvPr id="0" name=""/>
        <dsp:cNvSpPr/>
      </dsp:nvSpPr>
      <dsp:spPr>
        <a:xfrm>
          <a:off x="4224357" y="-12597"/>
          <a:ext cx="1663312" cy="1645120"/>
        </a:xfrm>
        <a:prstGeom prst="ellipse">
          <a:avLst/>
        </a:prstGeom>
        <a:gradFill rotWithShape="0">
          <a:gsLst>
            <a:gs pos="0">
              <a:prstClr val="white">
                <a:lumMod val="85000"/>
              </a:prstClr>
            </a:gs>
            <a:gs pos="57000">
              <a:srgbClr val="FFC000">
                <a:lumMod val="75000"/>
              </a:srgbClr>
            </a:gs>
            <a:gs pos="100000">
              <a:srgbClr val="FFC000">
                <a:lumMod val="50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solidFill>
                <a:schemeClr val="tx1"/>
              </a:solidFill>
              <a:latin typeface="Avenir Medium" panose="02000503020000020003" pitchFamily="2" charset="0"/>
            </a:rPr>
            <a:t>Food Shortage</a:t>
          </a:r>
        </a:p>
      </dsp:txBody>
      <dsp:txXfrm>
        <a:off x="4467943" y="228325"/>
        <a:ext cx="1176140" cy="1163276"/>
      </dsp:txXfrm>
    </dsp:sp>
    <dsp:sp modelId="{4D59C0DB-5BE5-A944-9933-5DE56E1804D4}">
      <dsp:nvSpPr>
        <dsp:cNvPr id="0" name=""/>
        <dsp:cNvSpPr/>
      </dsp:nvSpPr>
      <dsp:spPr>
        <a:xfrm>
          <a:off x="2828611" y="1367110"/>
          <a:ext cx="252024" cy="251998"/>
        </a:xfrm>
        <a:prstGeom prst="ellipse">
          <a:avLst/>
        </a:prstGeom>
        <a:gradFill rotWithShape="0">
          <a:gsLst>
            <a:gs pos="0">
              <a:schemeClr val="bg1">
                <a:lumMod val="75000"/>
              </a:schemeClr>
            </a:gs>
            <a:gs pos="56000">
              <a:schemeClr val="accent4">
                <a:alpha val="89000"/>
              </a:schemeClr>
            </a:gs>
            <a:gs pos="100000">
              <a:schemeClr val="tx1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C999B0E-E313-3640-9CBC-63C94D466381}">
      <dsp:nvSpPr>
        <dsp:cNvPr id="0" name=""/>
        <dsp:cNvSpPr/>
      </dsp:nvSpPr>
      <dsp:spPr>
        <a:xfrm>
          <a:off x="5763123" y="302123"/>
          <a:ext cx="252024" cy="251998"/>
        </a:xfrm>
        <a:prstGeom prst="ellipse">
          <a:avLst/>
        </a:prstGeom>
        <a:gradFill rotWithShape="0">
          <a:gsLst>
            <a:gs pos="0">
              <a:prstClr val="white">
                <a:lumMod val="75000"/>
              </a:prstClr>
            </a:gs>
            <a:gs pos="56000">
              <a:srgbClr val="FFC000">
                <a:alpha val="89000"/>
              </a:srgbClr>
            </a:gs>
            <a:gs pos="100000">
              <a:prstClr val="black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30919-8D22-7847-8B22-953CE550E3B7}">
      <dsp:nvSpPr>
        <dsp:cNvPr id="0" name=""/>
        <dsp:cNvSpPr/>
      </dsp:nvSpPr>
      <dsp:spPr>
        <a:xfrm rot="4396374">
          <a:off x="2413916" y="805674"/>
          <a:ext cx="3495142" cy="2437426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100000">
              <a:schemeClr val="tx1"/>
            </a:gs>
            <a:gs pos="0">
              <a:schemeClr val="accent4">
                <a:lumMod val="40000"/>
                <a:lumOff val="60000"/>
              </a:schemeClr>
            </a:gs>
            <a:gs pos="31000">
              <a:schemeClr val="accent4">
                <a:lumMod val="75000"/>
              </a:schemeClr>
            </a:gs>
            <a:gs pos="75000">
              <a:schemeClr val="accent4">
                <a:lumMod val="50000"/>
              </a:schemeClr>
            </a:gs>
          </a:gsLst>
          <a:lin ang="5400000" scaled="1"/>
        </a:gra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971328-C5E0-E54C-8BBD-AA686DF45313}">
      <dsp:nvSpPr>
        <dsp:cNvPr id="0" name=""/>
        <dsp:cNvSpPr/>
      </dsp:nvSpPr>
      <dsp:spPr>
        <a:xfrm>
          <a:off x="3957579" y="1303647"/>
          <a:ext cx="88263" cy="88263"/>
        </a:xfrm>
        <a:prstGeom prst="ellipse">
          <a:avLst/>
        </a:prstGeom>
        <a:solidFill>
          <a:schemeClr val="tx1"/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506E8-BEAC-C84F-866C-CC65F0C56496}">
      <dsp:nvSpPr>
        <dsp:cNvPr id="0" name=""/>
        <dsp:cNvSpPr/>
      </dsp:nvSpPr>
      <dsp:spPr>
        <a:xfrm>
          <a:off x="4775439" y="2168398"/>
          <a:ext cx="88263" cy="88263"/>
        </a:xfrm>
        <a:prstGeom prst="ellipse">
          <a:avLst/>
        </a:prstGeom>
        <a:solidFill>
          <a:schemeClr val="tx1"/>
        </a:solidFill>
        <a:ln>
          <a:noFill/>
        </a:ln>
        <a:effectLst/>
        <a:sp3d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755E0-B7F1-B640-86F9-4E665F2C660F}">
      <dsp:nvSpPr>
        <dsp:cNvPr id="0" name=""/>
        <dsp:cNvSpPr/>
      </dsp:nvSpPr>
      <dsp:spPr>
        <a:xfrm>
          <a:off x="2224739" y="0"/>
          <a:ext cx="1647851" cy="64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b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0" kern="1200">
              <a:solidFill>
                <a:schemeClr val="accent4">
                  <a:lumMod val="75000"/>
                </a:schemeClr>
              </a:solidFill>
            </a:rPr>
            <a:t>Food  Wastage</a:t>
          </a:r>
        </a:p>
      </dsp:txBody>
      <dsp:txXfrm>
        <a:off x="2224739" y="0"/>
        <a:ext cx="1647851" cy="647803"/>
      </dsp:txXfrm>
    </dsp:sp>
    <dsp:sp modelId="{1E3889C7-787C-5747-A449-4BEE65EF756C}">
      <dsp:nvSpPr>
        <dsp:cNvPr id="0" name=""/>
        <dsp:cNvSpPr/>
      </dsp:nvSpPr>
      <dsp:spPr>
        <a:xfrm>
          <a:off x="4407028" y="952676"/>
          <a:ext cx="2271362" cy="64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Retail Groceries</a:t>
          </a:r>
        </a:p>
      </dsp:txBody>
      <dsp:txXfrm>
        <a:off x="4407028" y="952676"/>
        <a:ext cx="2271362" cy="647803"/>
      </dsp:txXfrm>
    </dsp:sp>
    <dsp:sp modelId="{A63C96C6-8A8A-074C-915C-288C5C63745E}">
      <dsp:nvSpPr>
        <dsp:cNvPr id="0" name=""/>
        <dsp:cNvSpPr/>
      </dsp:nvSpPr>
      <dsp:spPr>
        <a:xfrm>
          <a:off x="2224739" y="1702105"/>
          <a:ext cx="2226826" cy="64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  <a:sp3d extrusionH="28000" prstMaterial="matte"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Produce</a:t>
          </a:r>
        </a:p>
      </dsp:txBody>
      <dsp:txXfrm>
        <a:off x="2224739" y="1702105"/>
        <a:ext cx="2226826" cy="647803"/>
      </dsp:txXfrm>
    </dsp:sp>
    <dsp:sp modelId="{FF18921D-436A-0343-B617-94D820E8EF5E}">
      <dsp:nvSpPr>
        <dsp:cNvPr id="0" name=""/>
        <dsp:cNvSpPr/>
      </dsp:nvSpPr>
      <dsp:spPr>
        <a:xfrm>
          <a:off x="4451565" y="3400971"/>
          <a:ext cx="2226826" cy="647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t" anchorCtr="0">
          <a:noAutofit/>
          <a:sp3d extrusionH="28000" prstMaterial="matte"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solidFill>
                <a:srgbClr val="BF9000"/>
              </a:solidFill>
            </a:rPr>
            <a:t>Bananas</a:t>
          </a:r>
        </a:p>
      </dsp:txBody>
      <dsp:txXfrm>
        <a:off x="4451565" y="3400971"/>
        <a:ext cx="2226826" cy="647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24E61-E389-3B4A-8A91-9D462E0194CA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E6CB9-8454-594F-8EF0-C70A9916B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94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Customer VS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41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6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8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E6CB9-8454-594F-8EF0-C70A9916BB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389FF-D9FF-544D-967A-3632761E5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DCAEB-DEAC-5E49-A662-4ACAF083C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69CE1-634D-3141-8AF9-318CD6B4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6426B-49DA-E445-A7EC-13E1F185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95EE5-1A48-2946-B2D7-D754EA8E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35B5-F150-3F49-A2B5-525C586B2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DA4E6-FBE0-3444-8A74-39A6F6ED2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2C6FA-B9D0-9E4D-B058-3BB0AB3A2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87BBA-4E31-564A-AFBD-7B167BC2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0BD86-166F-254E-BE8A-5C45C1CB5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BED2A-BF9D-EB42-A42B-38A1BF04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0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5BF8-D006-184C-A650-042D1CBE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4D729-FC47-7F42-9352-24DD50775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50479-DAAD-C749-8C9F-2E3A67C6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C001-76F5-9643-90BA-C8CEAFDE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6119F-4C07-414D-842D-4C8F9C26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96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62553-878B-1643-A49B-615B5C1BC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43FBD-A7E7-8447-91F1-B6FFBE602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FE3DA-306D-D44B-AE9E-8F22E36A8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89396-004C-0D4C-BA89-6E33AB11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DBE07-5D0D-724F-B058-A9E8D512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4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D7189-C3B4-460E-A645-33689FC8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1C156-D479-4B53-8769-BED2FB8D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Fruit2U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0C8EC-D52F-4454-AE25-3B1F0BBA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F227D2-D77D-4D21-956B-C1EA3C8D5BC2}"/>
              </a:ext>
            </a:extLst>
          </p:cNvPr>
          <p:cNvSpPr/>
          <p:nvPr userDrawn="1"/>
        </p:nvSpPr>
        <p:spPr>
          <a:xfrm>
            <a:off x="0" y="1"/>
            <a:ext cx="12192000" cy="1066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14136-F980-4E9D-9E21-AD8C1799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14" y="136525"/>
            <a:ext cx="10515600" cy="93044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29F8F31-F53F-4DA1-8912-4D2E07554D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44" y="-15457"/>
            <a:ext cx="1887454" cy="121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9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4995-2003-824C-8B82-5ABEA1BAB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B84D1-BA91-8E42-89CA-5BE4586F0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A7A2-1BBF-4042-99B7-559F70805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35BC3-CEFF-7743-8A03-8271898D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D62B-7534-B042-9B08-906241ED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9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3683-F128-7742-BFD0-6E9E46EB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199E9-33DC-7540-B06F-4B58FC596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6A7F-93C7-AB43-AAE7-B73C75E2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B1D7-C558-E548-B09A-7AEFC5F45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9A59-52AD-D843-AB7C-EA8D9A3E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C016-0A89-5C42-9094-E285B7B9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9D6F-FAEC-1B47-B422-7A96FE76D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57D6D-171A-6A45-9475-C1ADB2AC5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371A2-086D-AC43-970C-BEC6D54D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F7910-E38E-1B49-BE94-1513D1657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87F74-4BE9-DF45-A72D-085AEABE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57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61AB-5CAB-364E-B391-8BCE9984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8C85-CBE3-9540-985D-C872659F1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7AE34-5223-EE4C-8715-2120B1FD0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7C2B7-893D-4346-B7E0-EC32494EB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D6053-C887-AC4C-8A88-ABAFBAF73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40B3A-9BE7-F643-8536-711173CA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861E9-0338-ED40-91DC-BB190848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2F14A-3BA3-FA43-BA38-CFE7E1E9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7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3510-78B0-5A4B-9DCF-CBE09FB4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7B723-F35E-DE44-A184-E508C37C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276E2-E7C1-A445-93AC-B02EAB9D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99604-6B12-5D4D-BD03-D66A08BE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94DFB-D4F0-7545-B5E7-58214843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538CF-8CA5-0545-9E5D-2E10DBF6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116A-6FF2-9543-BB8B-07BFCD01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B608-DFF2-1C41-841F-D11A0644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8B8D-2275-3647-A586-F6E52234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9ED1A-B319-DF44-8DC4-332C24E45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95183-ADAD-F849-8CA7-DE315A900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D2779-6026-314F-BC63-688208FF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B95FB-E505-C14D-8099-25E51558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2C1E1-9F7A-4348-B715-5A2EBCE5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199F0-8DD4-1547-9597-2269ED9E2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5B258-0011-9446-8EA2-069D34A15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506-C147-6643-A1D6-7DF433DDC46F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89CC1-2B4E-1C4A-9BD9-175616284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9DB9-6288-F14E-AFDD-A2E2DD0B2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CA8E0-36E6-684B-85EE-BC1E6F8FD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6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B8F09F-AA48-4A76-8573-A4E11602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69" y="-806556"/>
            <a:ext cx="4124325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775CD6F1-40E7-40D8-81ED-14EE214F8AB4}"/>
              </a:ext>
            </a:extLst>
          </p:cNvPr>
          <p:cNvSpPr/>
          <p:nvPr/>
        </p:nvSpPr>
        <p:spPr>
          <a:xfrm>
            <a:off x="-38828" y="-63500"/>
            <a:ext cx="12658725" cy="7078769"/>
          </a:xfrm>
          <a:prstGeom prst="flowChartProcess">
            <a:avLst/>
          </a:prstGeom>
          <a:solidFill>
            <a:schemeClr val="bg2">
              <a:lumMod val="9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C209AD5-C62F-497D-A91B-4BBA9CBE3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350212"/>
              </p:ext>
            </p:extLst>
          </p:nvPr>
        </p:nvGraphicFramePr>
        <p:xfrm>
          <a:off x="6322147" y="4124386"/>
          <a:ext cx="1946451" cy="234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7C3C26-DE1D-41A4-98C6-DF4116E7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  <a:latin typeface="Avenir Next LT Pro Demi"/>
                <a:cs typeface="Aparajita"/>
              </a:rPr>
              <a:t>Fruit2U </a:t>
            </a:r>
            <a:r>
              <a:rPr lang="en-US" sz="3200">
                <a:solidFill>
                  <a:schemeClr val="tx2"/>
                </a:solidFill>
                <a:latin typeface="Avenir Next LT Pro Demi"/>
                <a:cs typeface="Aparajita"/>
              </a:rPr>
              <a:t>   </a:t>
            </a:r>
            <a:br>
              <a:rPr lang="en-US" sz="3200">
                <a:solidFill>
                  <a:schemeClr val="tx2"/>
                </a:solidFill>
                <a:latin typeface="Avenir Next LT Pro Demi"/>
                <a:cs typeface="Aparajita"/>
              </a:rPr>
            </a:br>
            <a:r>
              <a:rPr lang="en-US" sz="3200">
                <a:solidFill>
                  <a:schemeClr val="tx2"/>
                </a:solidFill>
                <a:latin typeface="Avenir Next LT Pro Light"/>
                <a:cs typeface="Aparajita"/>
              </a:rPr>
              <a:t>Banana Dehydrator</a:t>
            </a:r>
            <a:endParaRPr lang="en-US" sz="3200" err="1">
              <a:solidFill>
                <a:schemeClr val="tx2"/>
              </a:solidFill>
              <a:latin typeface="Avenir Next LT Pro Light"/>
              <a:cs typeface="Aparajita"/>
            </a:endParaRPr>
          </a:p>
        </p:txBody>
      </p:sp>
    </p:spTree>
    <p:extLst>
      <p:ext uri="{BB962C8B-B14F-4D97-AF65-F5344CB8AC3E}">
        <p14:creationId xmlns:p14="http://schemas.microsoft.com/office/powerpoint/2010/main" val="3402657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lowchart: Process 161">
            <a:extLst>
              <a:ext uri="{FF2B5EF4-FFF2-40B4-BE49-F238E27FC236}">
                <a16:creationId xmlns:a16="http://schemas.microsoft.com/office/drawing/2014/main" id="{0E93A1C0-E3AB-44D0-9860-2C58393C73EB}"/>
              </a:ext>
            </a:extLst>
          </p:cNvPr>
          <p:cNvSpPr/>
          <p:nvPr/>
        </p:nvSpPr>
        <p:spPr>
          <a:xfrm>
            <a:off x="2047221" y="5586704"/>
            <a:ext cx="4888597" cy="445628"/>
          </a:xfrm>
          <a:prstGeom prst="flowChartProcess">
            <a:avLst/>
          </a:prstGeom>
          <a:solidFill>
            <a:schemeClr val="tx1"/>
          </a:solidFill>
          <a:ln w="44450" cmpd="tri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Avenir Next LT Pro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C0AE19-1B5F-4B02-9D2A-2032DE529052}"/>
              </a:ext>
            </a:extLst>
          </p:cNvPr>
          <p:cNvSpPr/>
          <p:nvPr/>
        </p:nvSpPr>
        <p:spPr>
          <a:xfrm>
            <a:off x="10826757" y="1062145"/>
            <a:ext cx="1343414" cy="57910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3FC913-EFEC-3B4C-A9B3-57F211709A4E}"/>
              </a:ext>
            </a:extLst>
          </p:cNvPr>
          <p:cNvSpPr txBox="1">
            <a:spLocks/>
          </p:cNvSpPr>
          <p:nvPr/>
        </p:nvSpPr>
        <p:spPr>
          <a:xfrm>
            <a:off x="386301" y="247027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Use Case Model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E06FB2-4CD6-4AE0-8489-93375ADED2E0}"/>
              </a:ext>
            </a:extLst>
          </p:cNvPr>
          <p:cNvSpPr/>
          <p:nvPr/>
        </p:nvSpPr>
        <p:spPr>
          <a:xfrm>
            <a:off x="2095722" y="2176411"/>
            <a:ext cx="4799689" cy="3178589"/>
          </a:xfrm>
          <a:prstGeom prst="rect">
            <a:avLst/>
          </a:prstGeom>
          <a:solidFill>
            <a:schemeClr val="bg2">
              <a:lumMod val="1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Avenir Next LT Pro" panose="020B05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4F6A27-91EA-418C-8A89-79D3BA114BC8}"/>
              </a:ext>
            </a:extLst>
          </p:cNvPr>
          <p:cNvCxnSpPr>
            <a:cxnSpLocks/>
          </p:cNvCxnSpPr>
          <p:nvPr/>
        </p:nvCxnSpPr>
        <p:spPr>
          <a:xfrm>
            <a:off x="1249885" y="2221660"/>
            <a:ext cx="4185646" cy="761883"/>
          </a:xfrm>
          <a:prstGeom prst="straightConnector1">
            <a:avLst/>
          </a:prstGeom>
          <a:ln w="1905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B3095-7053-4317-B5AA-D6EE38D034DF}"/>
              </a:ext>
            </a:extLst>
          </p:cNvPr>
          <p:cNvCxnSpPr>
            <a:cxnSpLocks/>
          </p:cNvCxnSpPr>
          <p:nvPr/>
        </p:nvCxnSpPr>
        <p:spPr>
          <a:xfrm>
            <a:off x="4294965" y="3060913"/>
            <a:ext cx="269808" cy="93422"/>
          </a:xfrm>
          <a:prstGeom prst="straightConnector1">
            <a:avLst/>
          </a:prstGeom>
          <a:ln w="12700">
            <a:solidFill>
              <a:srgbClr val="BF9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2F74F-F1C4-4035-A746-5051C5097229}"/>
              </a:ext>
            </a:extLst>
          </p:cNvPr>
          <p:cNvCxnSpPr>
            <a:cxnSpLocks/>
          </p:cNvCxnSpPr>
          <p:nvPr/>
        </p:nvCxnSpPr>
        <p:spPr>
          <a:xfrm flipV="1">
            <a:off x="4265571" y="3687278"/>
            <a:ext cx="898044" cy="1094903"/>
          </a:xfrm>
          <a:prstGeom prst="straightConnector1">
            <a:avLst/>
          </a:prstGeom>
          <a:ln w="12700">
            <a:solidFill>
              <a:srgbClr val="BF9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94C30D-1573-43E6-857D-DD2A26C0740F}"/>
              </a:ext>
            </a:extLst>
          </p:cNvPr>
          <p:cNvCxnSpPr>
            <a:cxnSpLocks/>
          </p:cNvCxnSpPr>
          <p:nvPr/>
        </p:nvCxnSpPr>
        <p:spPr>
          <a:xfrm flipV="1">
            <a:off x="6533861" y="2453669"/>
            <a:ext cx="960681" cy="81026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B805CF-D426-4FA1-B0F5-DBB7C7673862}"/>
              </a:ext>
            </a:extLst>
          </p:cNvPr>
          <p:cNvSpPr txBox="1"/>
          <p:nvPr/>
        </p:nvSpPr>
        <p:spPr>
          <a:xfrm>
            <a:off x="475545" y="2631472"/>
            <a:ext cx="936475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100" b="1">
                <a:latin typeface="Avenir Next LT Pro" panose="020B0504020202020204" pitchFamily="34" charset="0"/>
                <a:cs typeface="Calibri"/>
              </a:rPr>
              <a:t>Inspection </a:t>
            </a:r>
          </a:p>
          <a:p>
            <a:pPr algn="ctr"/>
            <a:r>
              <a:rPr lang="en-US" sz="1100" b="1">
                <a:latin typeface="Avenir Next LT Pro" panose="020B0504020202020204" pitchFamily="34" charset="0"/>
                <a:cs typeface="Calibri"/>
              </a:rPr>
              <a:t>Authority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696D4D-466A-40DD-A65D-9576BD3CDDFD}"/>
              </a:ext>
            </a:extLst>
          </p:cNvPr>
          <p:cNvGrpSpPr/>
          <p:nvPr/>
        </p:nvGrpSpPr>
        <p:grpSpPr>
          <a:xfrm>
            <a:off x="709064" y="1894417"/>
            <a:ext cx="372899" cy="694001"/>
            <a:chOff x="2066525" y="4276562"/>
            <a:chExt cx="496330" cy="923718"/>
          </a:xfrm>
          <a:solidFill>
            <a:schemeClr val="tx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BFC0A7E-7A56-4593-86D7-4C694BFE7F05}"/>
                </a:ext>
              </a:extLst>
            </p:cNvPr>
            <p:cNvSpPr/>
            <p:nvPr/>
          </p:nvSpPr>
          <p:spPr>
            <a:xfrm>
              <a:off x="2166908" y="4276562"/>
              <a:ext cx="276782" cy="27678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Next LT Pro" panose="020B0504020202020204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91D17B-B8E1-4149-8FC9-88BFB9A56F25}"/>
                </a:ext>
              </a:extLst>
            </p:cNvPr>
            <p:cNvCxnSpPr>
              <a:cxnSpLocks/>
              <a:stCxn id="55" idx="4"/>
            </p:cNvCxnSpPr>
            <p:nvPr/>
          </p:nvCxnSpPr>
          <p:spPr>
            <a:xfrm flipH="1">
              <a:off x="2299595" y="4553344"/>
              <a:ext cx="5704" cy="44905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8FD3691-4E8D-4034-81EC-BAC4993D2D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228" y="5002499"/>
              <a:ext cx="142351" cy="1777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E48FBAC-36C4-40DA-AC5D-BA50E105D503}"/>
                </a:ext>
              </a:extLst>
            </p:cNvPr>
            <p:cNvCxnSpPr>
              <a:cxnSpLocks/>
            </p:cNvCxnSpPr>
            <p:nvPr/>
          </p:nvCxnSpPr>
          <p:spPr>
            <a:xfrm>
              <a:off x="2299595" y="5002398"/>
              <a:ext cx="142759" cy="197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462E255-9EAB-4185-A160-28BC5E790548}"/>
                </a:ext>
              </a:extLst>
            </p:cNvPr>
            <p:cNvCxnSpPr/>
            <p:nvPr/>
          </p:nvCxnSpPr>
          <p:spPr>
            <a:xfrm>
              <a:off x="2066525" y="4719679"/>
              <a:ext cx="49633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15555D-E2FC-40B5-9016-197707520541}"/>
              </a:ext>
            </a:extLst>
          </p:cNvPr>
          <p:cNvGrpSpPr/>
          <p:nvPr/>
        </p:nvGrpSpPr>
        <p:grpSpPr>
          <a:xfrm>
            <a:off x="2703614" y="2814911"/>
            <a:ext cx="1520599" cy="2280322"/>
            <a:chOff x="3679020" y="2071399"/>
            <a:chExt cx="2023918" cy="303510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549B12-6666-46D3-A407-7A3F452165C6}"/>
                </a:ext>
              </a:extLst>
            </p:cNvPr>
            <p:cNvSpPr/>
            <p:nvPr/>
          </p:nvSpPr>
          <p:spPr>
            <a:xfrm>
              <a:off x="3679020" y="2071399"/>
              <a:ext cx="2023918" cy="50523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1. Prepare 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901A788-5EC2-4FCF-B4B5-B8C87547D223}"/>
                </a:ext>
              </a:extLst>
            </p:cNvPr>
            <p:cNvSpPr/>
            <p:nvPr/>
          </p:nvSpPr>
          <p:spPr>
            <a:xfrm>
              <a:off x="3683655" y="2904175"/>
              <a:ext cx="1941641" cy="50523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2. Cut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E3C789D-365B-4604-8A0D-1D18F2EFB644}"/>
                </a:ext>
              </a:extLst>
            </p:cNvPr>
            <p:cNvSpPr/>
            <p:nvPr/>
          </p:nvSpPr>
          <p:spPr>
            <a:xfrm>
              <a:off x="3728384" y="3754355"/>
              <a:ext cx="1960575" cy="501972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1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  <a:p>
              <a:pPr algn="ctr"/>
              <a:r>
                <a:rPr lang="en-US" sz="1100" b="1">
                  <a:solidFill>
                    <a:schemeClr val="tx1"/>
                  </a:solidFill>
                  <a:latin typeface="Avenir Next LT Pro" panose="020B0504020202020204" pitchFamily="34" charset="0"/>
                </a:rPr>
                <a:t>3. Dehydrate</a:t>
              </a:r>
            </a:p>
            <a:p>
              <a:pPr algn="ctr"/>
              <a:endParaRPr lang="en-US" sz="11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72D8948-A482-4E42-9A93-D4017D6DFC1E}"/>
                </a:ext>
              </a:extLst>
            </p:cNvPr>
            <p:cNvSpPr/>
            <p:nvPr/>
          </p:nvSpPr>
          <p:spPr>
            <a:xfrm>
              <a:off x="3725250" y="4601269"/>
              <a:ext cx="1941641" cy="50523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venir Next LT Pro" panose="020B0504020202020204" pitchFamily="34" charset="0"/>
                  <a:ea typeface="+mn-lt"/>
                  <a:cs typeface="+mn-lt"/>
                </a:rPr>
                <a:t> 4. Package</a:t>
              </a:r>
              <a:endParaRPr lang="en-US" sz="1100" b="1">
                <a:solidFill>
                  <a:schemeClr val="tx1"/>
                </a:solidFill>
                <a:latin typeface="Avenir Next LT Pro" panose="020B0504020202020204" pitchFamily="34" charset="0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F63F22E-8E75-4A60-AA03-563A1BF01DA9}"/>
              </a:ext>
            </a:extLst>
          </p:cNvPr>
          <p:cNvSpPr/>
          <p:nvPr/>
        </p:nvSpPr>
        <p:spPr>
          <a:xfrm>
            <a:off x="4519526" y="3040123"/>
            <a:ext cx="1964131" cy="55216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venir Next LT Pro" panose="020B0504020202020204" pitchFamily="34" charset="0"/>
              </a:rPr>
              <a:t>5. Inspect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ED8D9-54FE-4CD8-8D0F-2A442EB10AE4}"/>
              </a:ext>
            </a:extLst>
          </p:cNvPr>
          <p:cNvSpPr txBox="1"/>
          <p:nvPr/>
        </p:nvSpPr>
        <p:spPr>
          <a:xfrm>
            <a:off x="8794" y="3942162"/>
            <a:ext cx="908495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>
                <a:latin typeface="Avenir Next LT Pro" panose="020B0504020202020204" pitchFamily="34" charset="0"/>
                <a:cs typeface="Calibri"/>
              </a:rPr>
              <a:t>Grocery Store Employee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9DD1AE9-6FFB-4E94-9A72-62C43E33C7AD}"/>
              </a:ext>
            </a:extLst>
          </p:cNvPr>
          <p:cNvGrpSpPr/>
          <p:nvPr/>
        </p:nvGrpSpPr>
        <p:grpSpPr>
          <a:xfrm>
            <a:off x="715042" y="3278723"/>
            <a:ext cx="372899" cy="694001"/>
            <a:chOff x="2066525" y="4276562"/>
            <a:chExt cx="496330" cy="923718"/>
          </a:xfrm>
          <a:solidFill>
            <a:schemeClr val="tx1"/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CB34A3F-7FF8-4A33-9A96-5C3AF8C0CC9A}"/>
                </a:ext>
              </a:extLst>
            </p:cNvPr>
            <p:cNvSpPr/>
            <p:nvPr/>
          </p:nvSpPr>
          <p:spPr>
            <a:xfrm>
              <a:off x="2166908" y="4276562"/>
              <a:ext cx="276782" cy="27678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Next LT Pro" panose="020B0504020202020204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D74B5AF-0FF9-4053-ACF5-01F435552B69}"/>
                </a:ext>
              </a:extLst>
            </p:cNvPr>
            <p:cNvCxnSpPr>
              <a:cxnSpLocks/>
              <a:stCxn id="67" idx="4"/>
            </p:cNvCxnSpPr>
            <p:nvPr/>
          </p:nvCxnSpPr>
          <p:spPr>
            <a:xfrm flipH="1">
              <a:off x="2299595" y="4553344"/>
              <a:ext cx="5704" cy="44905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642B2-58B0-4118-A89A-74AA21648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228" y="5002499"/>
              <a:ext cx="142351" cy="1777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F819450-38C1-4124-9180-CC4AD367E580}"/>
                </a:ext>
              </a:extLst>
            </p:cNvPr>
            <p:cNvCxnSpPr>
              <a:cxnSpLocks/>
            </p:cNvCxnSpPr>
            <p:nvPr/>
          </p:nvCxnSpPr>
          <p:spPr>
            <a:xfrm>
              <a:off x="2299595" y="5002398"/>
              <a:ext cx="142759" cy="197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FC6A34-50BB-4A97-875D-A63B72035634}"/>
                </a:ext>
              </a:extLst>
            </p:cNvPr>
            <p:cNvCxnSpPr/>
            <p:nvPr/>
          </p:nvCxnSpPr>
          <p:spPr>
            <a:xfrm>
              <a:off x="2066525" y="4719679"/>
              <a:ext cx="49633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8DDC1E6-99DC-4F83-AECA-6F933925125D}"/>
              </a:ext>
            </a:extLst>
          </p:cNvPr>
          <p:cNvSpPr txBox="1"/>
          <p:nvPr/>
        </p:nvSpPr>
        <p:spPr>
          <a:xfrm>
            <a:off x="7427889" y="4772203"/>
            <a:ext cx="918841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 b="1">
                <a:latin typeface="Avenir Next LT Pro" panose="020B0504020202020204" pitchFamily="34" charset="0"/>
              </a:rPr>
              <a:t>Food Bank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5EB18BE-A398-4D19-B143-BF915D0027C8}"/>
              </a:ext>
            </a:extLst>
          </p:cNvPr>
          <p:cNvGrpSpPr/>
          <p:nvPr/>
        </p:nvGrpSpPr>
        <p:grpSpPr>
          <a:xfrm>
            <a:off x="7719850" y="3972278"/>
            <a:ext cx="372899" cy="694001"/>
            <a:chOff x="2066525" y="4276562"/>
            <a:chExt cx="496330" cy="923718"/>
          </a:xfrm>
          <a:solidFill>
            <a:schemeClr val="tx1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145A737-09E9-41CD-AFAA-CBF36ADF4862}"/>
                </a:ext>
              </a:extLst>
            </p:cNvPr>
            <p:cNvSpPr/>
            <p:nvPr/>
          </p:nvSpPr>
          <p:spPr>
            <a:xfrm>
              <a:off x="2166908" y="4276562"/>
              <a:ext cx="276782" cy="27678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Next LT Pro" panose="020B0504020202020204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3FC10B-CDAD-4F2E-AC0C-7C2D138AC0A3}"/>
                </a:ext>
              </a:extLst>
            </p:cNvPr>
            <p:cNvCxnSpPr>
              <a:cxnSpLocks/>
              <a:stCxn id="73" idx="4"/>
            </p:cNvCxnSpPr>
            <p:nvPr/>
          </p:nvCxnSpPr>
          <p:spPr>
            <a:xfrm flipH="1">
              <a:off x="2299595" y="4553344"/>
              <a:ext cx="5704" cy="44905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CAEB6F-940F-4DD0-AC81-3258A86D37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228" y="5002499"/>
              <a:ext cx="142351" cy="1777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FC1F0A-A5EB-4992-BF6A-9D524EBCE22E}"/>
                </a:ext>
              </a:extLst>
            </p:cNvPr>
            <p:cNvCxnSpPr>
              <a:cxnSpLocks/>
            </p:cNvCxnSpPr>
            <p:nvPr/>
          </p:nvCxnSpPr>
          <p:spPr>
            <a:xfrm>
              <a:off x="2299595" y="5002398"/>
              <a:ext cx="142759" cy="197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9579148-6F92-4E17-B605-90A8A3129918}"/>
                </a:ext>
              </a:extLst>
            </p:cNvPr>
            <p:cNvCxnSpPr/>
            <p:nvPr/>
          </p:nvCxnSpPr>
          <p:spPr>
            <a:xfrm>
              <a:off x="2066525" y="4719679"/>
              <a:ext cx="49633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D78E0E5-BA9C-4C32-8EF2-08E42223D710}"/>
              </a:ext>
            </a:extLst>
          </p:cNvPr>
          <p:cNvSpPr txBox="1"/>
          <p:nvPr/>
        </p:nvSpPr>
        <p:spPr>
          <a:xfrm>
            <a:off x="7427889" y="2763047"/>
            <a:ext cx="882040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>
                <a:latin typeface="Avenir Next LT Pro" panose="020B0504020202020204" pitchFamily="34" charset="0"/>
              </a:rPr>
              <a:t>Logistics Operators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F3A73B-573B-4126-A93E-C8A066C80054}"/>
              </a:ext>
            </a:extLst>
          </p:cNvPr>
          <p:cNvGrpSpPr/>
          <p:nvPr/>
        </p:nvGrpSpPr>
        <p:grpSpPr>
          <a:xfrm>
            <a:off x="7680853" y="2068808"/>
            <a:ext cx="372899" cy="694001"/>
            <a:chOff x="2066525" y="4276562"/>
            <a:chExt cx="496330" cy="923718"/>
          </a:xfrm>
          <a:solidFill>
            <a:schemeClr val="tx1"/>
          </a:solidFill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764E28D-9236-4935-ACFF-ECCDCE92EA39}"/>
                </a:ext>
              </a:extLst>
            </p:cNvPr>
            <p:cNvSpPr/>
            <p:nvPr/>
          </p:nvSpPr>
          <p:spPr>
            <a:xfrm>
              <a:off x="2166908" y="4276562"/>
              <a:ext cx="276782" cy="276782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Next LT Pro" panose="020B0504020202020204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1A2580-F93A-453F-86A6-35A8A84F67E5}"/>
                </a:ext>
              </a:extLst>
            </p:cNvPr>
            <p:cNvCxnSpPr>
              <a:cxnSpLocks/>
              <a:stCxn id="79" idx="4"/>
            </p:cNvCxnSpPr>
            <p:nvPr/>
          </p:nvCxnSpPr>
          <p:spPr>
            <a:xfrm flipH="1">
              <a:off x="2299595" y="4553344"/>
              <a:ext cx="5704" cy="449054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A95A742-2258-472A-8159-ADDB664766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2228" y="5002499"/>
              <a:ext cx="142351" cy="17773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8BF73B2-EFA3-4193-BC7B-F0379FB3C742}"/>
                </a:ext>
              </a:extLst>
            </p:cNvPr>
            <p:cNvCxnSpPr>
              <a:cxnSpLocks/>
            </p:cNvCxnSpPr>
            <p:nvPr/>
          </p:nvCxnSpPr>
          <p:spPr>
            <a:xfrm>
              <a:off x="2299595" y="5002398"/>
              <a:ext cx="142759" cy="19788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B07FA5-EE78-4101-9645-A64F6789A6EA}"/>
                </a:ext>
              </a:extLst>
            </p:cNvPr>
            <p:cNvCxnSpPr/>
            <p:nvPr/>
          </p:nvCxnSpPr>
          <p:spPr>
            <a:xfrm>
              <a:off x="2066525" y="4719679"/>
              <a:ext cx="49633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F938C85-231E-41E9-88A3-9D043EAC1D9D}"/>
              </a:ext>
            </a:extLst>
          </p:cNvPr>
          <p:cNvCxnSpPr>
            <a:cxnSpLocks/>
          </p:cNvCxnSpPr>
          <p:nvPr/>
        </p:nvCxnSpPr>
        <p:spPr>
          <a:xfrm flipH="1">
            <a:off x="4148907" y="3386740"/>
            <a:ext cx="370621" cy="165169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85D82A8-83C1-4874-B841-DD85E523D78C}"/>
              </a:ext>
            </a:extLst>
          </p:cNvPr>
          <p:cNvCxnSpPr>
            <a:cxnSpLocks/>
          </p:cNvCxnSpPr>
          <p:nvPr/>
        </p:nvCxnSpPr>
        <p:spPr>
          <a:xfrm flipV="1">
            <a:off x="4185527" y="3424984"/>
            <a:ext cx="379246" cy="173515"/>
          </a:xfrm>
          <a:prstGeom prst="straightConnector1">
            <a:avLst/>
          </a:prstGeom>
          <a:ln w="12700">
            <a:solidFill>
              <a:srgbClr val="BF9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7CC47D7-EA4B-4CF3-9B2E-A8942BC1ACCE}"/>
              </a:ext>
            </a:extLst>
          </p:cNvPr>
          <p:cNvCxnSpPr>
            <a:cxnSpLocks/>
          </p:cNvCxnSpPr>
          <p:nvPr/>
        </p:nvCxnSpPr>
        <p:spPr>
          <a:xfrm flipV="1">
            <a:off x="4165881" y="3600749"/>
            <a:ext cx="726209" cy="487585"/>
          </a:xfrm>
          <a:prstGeom prst="straightConnector1">
            <a:avLst/>
          </a:prstGeom>
          <a:ln w="12700">
            <a:solidFill>
              <a:srgbClr val="BF9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BC7CF91-6A6F-41F7-A464-7B8D1FAE342C}"/>
              </a:ext>
            </a:extLst>
          </p:cNvPr>
          <p:cNvCxnSpPr>
            <a:cxnSpLocks/>
          </p:cNvCxnSpPr>
          <p:nvPr/>
        </p:nvCxnSpPr>
        <p:spPr>
          <a:xfrm flipH="1">
            <a:off x="4073512" y="3608489"/>
            <a:ext cx="718888" cy="46860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3BAE0B4-5059-4D56-9600-44661E1A9BDE}"/>
              </a:ext>
            </a:extLst>
          </p:cNvPr>
          <p:cNvCxnSpPr>
            <a:cxnSpLocks/>
          </p:cNvCxnSpPr>
          <p:nvPr/>
        </p:nvCxnSpPr>
        <p:spPr>
          <a:xfrm flipH="1">
            <a:off x="4185527" y="3685027"/>
            <a:ext cx="900038" cy="1092288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25D405D-9B15-461D-B2E1-7F16ECEAAAFA}"/>
              </a:ext>
            </a:extLst>
          </p:cNvPr>
          <p:cNvCxnSpPr>
            <a:cxnSpLocks/>
          </p:cNvCxnSpPr>
          <p:nvPr/>
        </p:nvCxnSpPr>
        <p:spPr>
          <a:xfrm>
            <a:off x="7852197" y="3328517"/>
            <a:ext cx="0" cy="539963"/>
          </a:xfrm>
          <a:prstGeom prst="straightConnector1">
            <a:avLst/>
          </a:prstGeom>
          <a:ln w="1905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D0A2CA0-6BFD-4334-85AA-C1A90016F30E}"/>
              </a:ext>
            </a:extLst>
          </p:cNvPr>
          <p:cNvCxnSpPr>
            <a:cxnSpLocks/>
          </p:cNvCxnSpPr>
          <p:nvPr/>
        </p:nvCxnSpPr>
        <p:spPr>
          <a:xfrm flipV="1">
            <a:off x="1201754" y="3086714"/>
            <a:ext cx="1485698" cy="659665"/>
          </a:xfrm>
          <a:prstGeom prst="straightConnector1">
            <a:avLst/>
          </a:prstGeom>
          <a:ln w="1905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77FE3AE-34D3-4345-9A43-32A7C27EA632}"/>
              </a:ext>
            </a:extLst>
          </p:cNvPr>
          <p:cNvSpPr txBox="1"/>
          <p:nvPr/>
        </p:nvSpPr>
        <p:spPr>
          <a:xfrm rot="16200000">
            <a:off x="6303591" y="4679295"/>
            <a:ext cx="9473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  <a:latin typeface="Avenir Next LT Pro" panose="020B0504020202020204" pitchFamily="34" charset="0"/>
              </a:rPr>
              <a:t>System Boundary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D295FA6-08A9-4615-8740-E2C50351E064}"/>
              </a:ext>
            </a:extLst>
          </p:cNvPr>
          <p:cNvSpPr txBox="1"/>
          <p:nvPr/>
        </p:nvSpPr>
        <p:spPr>
          <a:xfrm>
            <a:off x="3424356" y="1788463"/>
            <a:ext cx="229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Avenir Next LT Pro" panose="020B0504020202020204" pitchFamily="34" charset="0"/>
              </a:rPr>
              <a:t>Fruit2U System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FB39501-6E76-403C-82E5-C457D26CC9AA}"/>
              </a:ext>
            </a:extLst>
          </p:cNvPr>
          <p:cNvSpPr txBox="1"/>
          <p:nvPr/>
        </p:nvSpPr>
        <p:spPr>
          <a:xfrm rot="16200000">
            <a:off x="1640664" y="5630859"/>
            <a:ext cx="569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Avenir Next LT Pro" panose="020B0504020202020204" pitchFamily="34" charset="0"/>
              </a:rPr>
              <a:t>Key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BF37E3-1791-436A-B402-8D33CC9B44C6}"/>
              </a:ext>
            </a:extLst>
          </p:cNvPr>
          <p:cNvGrpSpPr/>
          <p:nvPr/>
        </p:nvGrpSpPr>
        <p:grpSpPr>
          <a:xfrm>
            <a:off x="3013375" y="5688944"/>
            <a:ext cx="708844" cy="241033"/>
            <a:chOff x="3191306" y="5933598"/>
            <a:chExt cx="338496" cy="111690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C8D6F78-8533-4209-B110-BD027D692201}"/>
                </a:ext>
              </a:extLst>
            </p:cNvPr>
            <p:cNvSpPr txBox="1"/>
            <p:nvPr/>
          </p:nvSpPr>
          <p:spPr>
            <a:xfrm>
              <a:off x="3345326" y="5938325"/>
              <a:ext cx="184476" cy="10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Avenir Next LT Pro" panose="020B0504020202020204" pitchFamily="34" charset="0"/>
                </a:rPr>
                <a:t>Out</a:t>
              </a:r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C7786730-6444-41CC-A66C-F9772B3081B6}"/>
                </a:ext>
              </a:extLst>
            </p:cNvPr>
            <p:cNvSpPr/>
            <p:nvPr/>
          </p:nvSpPr>
          <p:spPr>
            <a:xfrm>
              <a:off x="3191306" y="5933598"/>
              <a:ext cx="103050" cy="103171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F747989-BE4B-46B0-9D55-92098F6E08CF}"/>
              </a:ext>
            </a:extLst>
          </p:cNvPr>
          <p:cNvGrpSpPr/>
          <p:nvPr/>
        </p:nvGrpSpPr>
        <p:grpSpPr>
          <a:xfrm>
            <a:off x="2223907" y="5683694"/>
            <a:ext cx="585084" cy="245017"/>
            <a:chOff x="3191306" y="5736470"/>
            <a:chExt cx="279396" cy="113536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293673F-8FE5-491C-9E9E-03E2BEE02729}"/>
                </a:ext>
              </a:extLst>
            </p:cNvPr>
            <p:cNvSpPr txBox="1"/>
            <p:nvPr/>
          </p:nvSpPr>
          <p:spPr>
            <a:xfrm>
              <a:off x="3330078" y="5743043"/>
              <a:ext cx="140624" cy="106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  <a:latin typeface="Avenir Next LT Pro" panose="020B0504020202020204" pitchFamily="34" charset="0"/>
                </a:rPr>
                <a:t>In</a:t>
              </a:r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B3DA66A9-BACE-4735-A208-9AA39790E074}"/>
                </a:ext>
              </a:extLst>
            </p:cNvPr>
            <p:cNvSpPr/>
            <p:nvPr/>
          </p:nvSpPr>
          <p:spPr>
            <a:xfrm>
              <a:off x="3191306" y="5736470"/>
              <a:ext cx="103050" cy="103171"/>
            </a:xfrm>
            <a:prstGeom prst="roundRect">
              <a:avLst/>
            </a:prstGeom>
            <a:solidFill>
              <a:srgbClr val="BF9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D7782A9-BEFA-0B4F-810C-0921B7A6A99E}"/>
              </a:ext>
            </a:extLst>
          </p:cNvPr>
          <p:cNvSpPr txBox="1"/>
          <p:nvPr/>
        </p:nvSpPr>
        <p:spPr>
          <a:xfrm>
            <a:off x="807342" y="4063026"/>
            <a:ext cx="90849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>
                <a:latin typeface="Avenir Next LT Pro" panose="020B0504020202020204" pitchFamily="34" charset="0"/>
                <a:cs typeface="Calibri"/>
              </a:rPr>
              <a:t>Retail Groceries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B6EA1-A545-43C1-B1E5-388A91E88E3F}"/>
              </a:ext>
            </a:extLst>
          </p:cNvPr>
          <p:cNvSpPr txBox="1"/>
          <p:nvPr/>
        </p:nvSpPr>
        <p:spPr>
          <a:xfrm rot="384878">
            <a:off x="716463" y="407132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venir Next LT Pro" panose="020B0504020202020204" pitchFamily="34" charset="0"/>
              </a:rPr>
              <a:t>/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BFE5D75-22F6-4415-A38F-D0288F65B28B}"/>
              </a:ext>
            </a:extLst>
          </p:cNvPr>
          <p:cNvSpPr/>
          <p:nvPr/>
        </p:nvSpPr>
        <p:spPr>
          <a:xfrm>
            <a:off x="8392296" y="1066968"/>
            <a:ext cx="3492113" cy="57910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Avenir Next LT Pro"/>
                <a:ea typeface="+mn-lt"/>
                <a:cs typeface="+mn-lt"/>
              </a:rPr>
              <a:t>System Bounds: Fruit2U is the equipment used to dehydrate bananas.  It is not the dehydrated bananas.</a:t>
            </a:r>
            <a:endParaRPr lang="en-US" sz="1600">
              <a:latin typeface="Avenir Next LT Pro"/>
              <a:cs typeface="Calibri"/>
            </a:endParaRPr>
          </a:p>
          <a:p>
            <a:pPr marL="228600" indent="-228600">
              <a:buAutoNum type="arabicPeriod"/>
            </a:pPr>
            <a:endParaRPr lang="en-US" sz="1600">
              <a:latin typeface="Avenir Next LT Pro" panose="020B0504020202020204" pitchFamily="34" charset="0"/>
              <a:ea typeface="+mn-lt"/>
              <a:cs typeface="+mn-lt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1600">
                <a:latin typeface="Avenir Next LT Pro"/>
                <a:ea typeface="+mn-lt"/>
                <a:cs typeface="+mn-lt"/>
              </a:rPr>
              <a:t> Grocery Store employees will interface with Fruit2U to produced dehydrated bananas.</a:t>
            </a:r>
          </a:p>
          <a:p>
            <a:pPr marL="228600" indent="-228600">
              <a:buFont typeface="Arial,Sans-Serif"/>
              <a:buChar char="•"/>
            </a:pPr>
            <a:endParaRPr lang="en-US" sz="1600">
              <a:latin typeface="Avenir Next LT Pro" panose="020B0504020202020204" pitchFamily="34" charset="0"/>
              <a:ea typeface="+mn-lt"/>
              <a:cs typeface="+mn-lt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1600">
                <a:latin typeface="Avenir Next LT Pro"/>
                <a:ea typeface="+mn-lt"/>
                <a:cs typeface="+mn-lt"/>
              </a:rPr>
              <a:t>Inspectors will need occasional access to the Fruit2U to ensure food safety is met.</a:t>
            </a:r>
          </a:p>
          <a:p>
            <a:pPr marL="228600" indent="-228600">
              <a:buFont typeface="Arial,Sans-Serif"/>
              <a:buChar char="•"/>
            </a:pPr>
            <a:endParaRPr lang="en-US" sz="1600">
              <a:latin typeface="Avenir Next LT Pro" panose="020B0504020202020204" pitchFamily="34" charset="0"/>
              <a:ea typeface="+mn-lt"/>
              <a:cs typeface="+mn-lt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1600">
                <a:latin typeface="Avenir Next LT Pro"/>
                <a:ea typeface="+mn-lt"/>
                <a:cs typeface="+mn-lt"/>
              </a:rPr>
              <a:t>Logistic companies receive the output of the Fruit2U (dehydrated bananas) who pass the product to Food banks.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40E74E2-F087-40E4-9D66-5C0EE811786A}"/>
              </a:ext>
            </a:extLst>
          </p:cNvPr>
          <p:cNvGrpSpPr/>
          <p:nvPr/>
        </p:nvGrpSpPr>
        <p:grpSpPr>
          <a:xfrm>
            <a:off x="5510658" y="5673543"/>
            <a:ext cx="1104904" cy="338554"/>
            <a:chOff x="3074441" y="6310535"/>
            <a:chExt cx="1104904" cy="338554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DE32B22-762B-4E43-AF0C-C1D0F8FA0D94}"/>
                </a:ext>
              </a:extLst>
            </p:cNvPr>
            <p:cNvCxnSpPr>
              <a:cxnSpLocks/>
            </p:cNvCxnSpPr>
            <p:nvPr/>
          </p:nvCxnSpPr>
          <p:spPr>
            <a:xfrm>
              <a:off x="3074441" y="6466755"/>
              <a:ext cx="247006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BCAC1D5-AFB0-4ACD-9504-2FCF8BECFB48}"/>
                </a:ext>
              </a:extLst>
            </p:cNvPr>
            <p:cNvSpPr txBox="1"/>
            <p:nvPr/>
          </p:nvSpPr>
          <p:spPr>
            <a:xfrm>
              <a:off x="3386831" y="6310535"/>
              <a:ext cx="792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Internal interaction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AD53969-7D80-4FA6-919A-EFDE6DE7E6F6}"/>
              </a:ext>
            </a:extLst>
          </p:cNvPr>
          <p:cNvGrpSpPr/>
          <p:nvPr/>
        </p:nvGrpSpPr>
        <p:grpSpPr>
          <a:xfrm>
            <a:off x="4261957" y="5661650"/>
            <a:ext cx="1072914" cy="338554"/>
            <a:chOff x="3106431" y="6054782"/>
            <a:chExt cx="1072914" cy="33855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149E3CF-A4A4-43E2-9F10-8AE3765A2516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31" y="6220564"/>
              <a:ext cx="215016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68063BA-6ADD-40EC-A9F6-F2479B48DF51}"/>
                </a:ext>
              </a:extLst>
            </p:cNvPr>
            <p:cNvSpPr txBox="1"/>
            <p:nvPr/>
          </p:nvSpPr>
          <p:spPr>
            <a:xfrm>
              <a:off x="3386831" y="6054782"/>
              <a:ext cx="792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bg1"/>
                  </a:solidFill>
                </a:rPr>
                <a:t>External interaction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12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0FFF6E-C732-4C73-8B92-9D83F8C00AA1}"/>
              </a:ext>
            </a:extLst>
          </p:cNvPr>
          <p:cNvSpPr/>
          <p:nvPr/>
        </p:nvSpPr>
        <p:spPr>
          <a:xfrm>
            <a:off x="1837391" y="1363545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92FFE-ABB9-4D74-811D-7903919331CE}"/>
              </a:ext>
            </a:extLst>
          </p:cNvPr>
          <p:cNvGrpSpPr/>
          <p:nvPr/>
        </p:nvGrpSpPr>
        <p:grpSpPr>
          <a:xfrm>
            <a:off x="1615771" y="1338512"/>
            <a:ext cx="630779" cy="641695"/>
            <a:chOff x="-2361518" y="2085802"/>
            <a:chExt cx="630779" cy="641695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425AD0B-FC3A-4A51-8EC6-A9B87ADABB6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08BFA18-7E55-4FCD-87D8-24A006E7FFF5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2BCF11-F435-410A-861A-DF11C10E87BA}"/>
              </a:ext>
            </a:extLst>
          </p:cNvPr>
          <p:cNvSpPr/>
          <p:nvPr/>
        </p:nvSpPr>
        <p:spPr>
          <a:xfrm rot="16200000">
            <a:off x="5659868" y="1509340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DEF56-0E28-4EE5-A212-CCF2E8BB0FB8}"/>
              </a:ext>
            </a:extLst>
          </p:cNvPr>
          <p:cNvSpPr/>
          <p:nvPr/>
        </p:nvSpPr>
        <p:spPr>
          <a:xfrm>
            <a:off x="1833034" y="220018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48B09-0BB9-4B63-A23B-77C6A0AAD1E7}"/>
              </a:ext>
            </a:extLst>
          </p:cNvPr>
          <p:cNvGrpSpPr/>
          <p:nvPr/>
        </p:nvGrpSpPr>
        <p:grpSpPr>
          <a:xfrm>
            <a:off x="1611414" y="2175154"/>
            <a:ext cx="630779" cy="641695"/>
            <a:chOff x="-2361518" y="2085802"/>
            <a:chExt cx="630779" cy="641695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06BE38F7-0308-4AD9-ABDF-6ADF8C670F10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8E603A-24CD-4E49-8B7D-CB3EDEBAE062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1D47740-A77D-49EC-918E-692BA9977EE0}"/>
              </a:ext>
            </a:extLst>
          </p:cNvPr>
          <p:cNvSpPr/>
          <p:nvPr/>
        </p:nvSpPr>
        <p:spPr>
          <a:xfrm rot="16200000">
            <a:off x="5655511" y="234598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A4739F-D5E0-465B-8232-D467138576D2}"/>
              </a:ext>
            </a:extLst>
          </p:cNvPr>
          <p:cNvSpPr/>
          <p:nvPr/>
        </p:nvSpPr>
        <p:spPr>
          <a:xfrm>
            <a:off x="1826731" y="3048539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076AB5-1A6A-4B43-BC63-AA8A562E6462}"/>
              </a:ext>
            </a:extLst>
          </p:cNvPr>
          <p:cNvGrpSpPr/>
          <p:nvPr/>
        </p:nvGrpSpPr>
        <p:grpSpPr>
          <a:xfrm>
            <a:off x="1605111" y="3023506"/>
            <a:ext cx="630779" cy="641695"/>
            <a:chOff x="-2361518" y="2085802"/>
            <a:chExt cx="630779" cy="641695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1400EBE-706B-4583-B4FA-B509ABAD9C4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70722C7-9467-48A6-A589-0315F8A2256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E99B00-D3EB-4415-AEDF-617230BBF3AC}"/>
              </a:ext>
            </a:extLst>
          </p:cNvPr>
          <p:cNvSpPr/>
          <p:nvPr/>
        </p:nvSpPr>
        <p:spPr>
          <a:xfrm rot="16200000">
            <a:off x="5649208" y="3194334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297FB-0B5A-4282-87B5-E55522195901}"/>
              </a:ext>
            </a:extLst>
          </p:cNvPr>
          <p:cNvSpPr/>
          <p:nvPr/>
        </p:nvSpPr>
        <p:spPr>
          <a:xfrm>
            <a:off x="1837391" y="3886596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8AAED9-6075-4C50-9A8C-6E8DED50DF2A}"/>
              </a:ext>
            </a:extLst>
          </p:cNvPr>
          <p:cNvGrpSpPr/>
          <p:nvPr/>
        </p:nvGrpSpPr>
        <p:grpSpPr>
          <a:xfrm>
            <a:off x="1615771" y="3861563"/>
            <a:ext cx="630779" cy="641695"/>
            <a:chOff x="-2361518" y="2085802"/>
            <a:chExt cx="630779" cy="641695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C172B9C9-DBD7-4DF4-8C76-3D841549AED1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F46C6DCC-4A3B-4945-9CD8-638D01BA07CB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07CC645-1F3F-4DBA-A14F-AAC0C42FBF49}"/>
              </a:ext>
            </a:extLst>
          </p:cNvPr>
          <p:cNvSpPr/>
          <p:nvPr/>
        </p:nvSpPr>
        <p:spPr>
          <a:xfrm rot="16200000">
            <a:off x="5659868" y="4032391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raphic 92" descr="Banana outline">
            <a:extLst>
              <a:ext uri="{FF2B5EF4-FFF2-40B4-BE49-F238E27FC236}">
                <a16:creationId xmlns:a16="http://schemas.microsoft.com/office/drawing/2014/main" id="{10A5FE80-5640-40C0-9F2A-96F50F9B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1467765"/>
            <a:ext cx="367662" cy="367342"/>
          </a:xfrm>
          <a:prstGeom prst="rect">
            <a:avLst/>
          </a:prstGeom>
        </p:spPr>
      </p:pic>
      <p:pic>
        <p:nvPicPr>
          <p:cNvPr id="94" name="Graphic 93" descr="Banana outline">
            <a:extLst>
              <a:ext uri="{FF2B5EF4-FFF2-40B4-BE49-F238E27FC236}">
                <a16:creationId xmlns:a16="http://schemas.microsoft.com/office/drawing/2014/main" id="{63B45462-6C56-4061-8079-A4F061A5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465" y="2320745"/>
            <a:ext cx="367662" cy="367342"/>
          </a:xfrm>
          <a:prstGeom prst="rect">
            <a:avLst/>
          </a:prstGeom>
        </p:spPr>
      </p:pic>
      <p:pic>
        <p:nvPicPr>
          <p:cNvPr id="95" name="Graphic 94" descr="Banana outline">
            <a:extLst>
              <a:ext uri="{FF2B5EF4-FFF2-40B4-BE49-F238E27FC236}">
                <a16:creationId xmlns:a16="http://schemas.microsoft.com/office/drawing/2014/main" id="{1654DC58-CA8C-4B3F-A109-F69EB1B5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162" y="3149097"/>
            <a:ext cx="367662" cy="367342"/>
          </a:xfrm>
          <a:prstGeom prst="rect">
            <a:avLst/>
          </a:prstGeom>
        </p:spPr>
      </p:pic>
      <p:pic>
        <p:nvPicPr>
          <p:cNvPr id="96" name="Graphic 95" descr="Banana outline">
            <a:extLst>
              <a:ext uri="{FF2B5EF4-FFF2-40B4-BE49-F238E27FC236}">
                <a16:creationId xmlns:a16="http://schemas.microsoft.com/office/drawing/2014/main" id="{F378B4B5-69A6-4F0E-9C8D-54CF1F2E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3978911"/>
            <a:ext cx="367662" cy="36734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5F70165-E42A-4FE6-8818-1222072A67BA}"/>
              </a:ext>
            </a:extLst>
          </p:cNvPr>
          <p:cNvSpPr txBox="1"/>
          <p:nvPr/>
        </p:nvSpPr>
        <p:spPr>
          <a:xfrm>
            <a:off x="2407833" y="1474693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AB785C-7780-4C0A-A35D-2A8285CF3D6F}"/>
              </a:ext>
            </a:extLst>
          </p:cNvPr>
          <p:cNvSpPr txBox="1"/>
          <p:nvPr/>
        </p:nvSpPr>
        <p:spPr>
          <a:xfrm>
            <a:off x="2403476" y="2317600"/>
            <a:ext cx="354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Problem Statement &amp; Solution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0AC3EA-E3A3-4B41-8A95-8598D1B4DF4A}"/>
              </a:ext>
            </a:extLst>
          </p:cNvPr>
          <p:cNvSpPr txBox="1"/>
          <p:nvPr/>
        </p:nvSpPr>
        <p:spPr>
          <a:xfrm>
            <a:off x="2397173" y="3159687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Requirements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F19080-BB33-48F7-988D-BE1DCB9F025B}"/>
              </a:ext>
            </a:extLst>
          </p:cNvPr>
          <p:cNvSpPr txBox="1"/>
          <p:nvPr/>
        </p:nvSpPr>
        <p:spPr>
          <a:xfrm>
            <a:off x="2407833" y="3987349"/>
            <a:ext cx="2300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Use Case Model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6158E5-D229-4BDB-B000-3257655CF0F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3C26-DE1D-41A4-98C6-DF4116E7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27" y="333531"/>
            <a:ext cx="10515600" cy="69648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Agenda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6932B-CAD0-4750-B913-243FED1B6BB2}"/>
              </a:ext>
            </a:extLst>
          </p:cNvPr>
          <p:cNvSpPr/>
          <p:nvPr/>
        </p:nvSpPr>
        <p:spPr>
          <a:xfrm>
            <a:off x="1837391" y="472293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AE945B-0E35-4D46-8D89-36E98F3BEF82}"/>
              </a:ext>
            </a:extLst>
          </p:cNvPr>
          <p:cNvGrpSpPr/>
          <p:nvPr/>
        </p:nvGrpSpPr>
        <p:grpSpPr>
          <a:xfrm>
            <a:off x="1615771" y="4697904"/>
            <a:ext cx="630779" cy="641695"/>
            <a:chOff x="-2361518" y="2085802"/>
            <a:chExt cx="630779" cy="641695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C8EDC6E3-34AF-4A0E-8325-CDCC0C7E11E6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FDA4B3D9-4E86-493B-BF2A-D26202AF9633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FAB2BE-3CEF-4E5F-A4D0-DE6A9A2F0DA7}"/>
              </a:ext>
            </a:extLst>
          </p:cNvPr>
          <p:cNvSpPr/>
          <p:nvPr/>
        </p:nvSpPr>
        <p:spPr>
          <a:xfrm rot="16200000">
            <a:off x="5659868" y="486873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65BE7-1803-4758-88A6-5C492C758E95}"/>
              </a:ext>
            </a:extLst>
          </p:cNvPr>
          <p:cNvSpPr/>
          <p:nvPr/>
        </p:nvSpPr>
        <p:spPr>
          <a:xfrm>
            <a:off x="1837391" y="5563030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B29D9-144E-42DE-8775-57075FBDEF1B}"/>
              </a:ext>
            </a:extLst>
          </p:cNvPr>
          <p:cNvGrpSpPr/>
          <p:nvPr/>
        </p:nvGrpSpPr>
        <p:grpSpPr>
          <a:xfrm>
            <a:off x="1615771" y="5537997"/>
            <a:ext cx="630779" cy="641695"/>
            <a:chOff x="-2361518" y="2085802"/>
            <a:chExt cx="630779" cy="641695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5A7306ED-4619-477D-800D-8651FA2FF3AC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A140241-A29C-4861-9A88-56A5D0253914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C0D5547-8899-4347-8BE9-549A8A31F6B3}"/>
              </a:ext>
            </a:extLst>
          </p:cNvPr>
          <p:cNvSpPr/>
          <p:nvPr/>
        </p:nvSpPr>
        <p:spPr>
          <a:xfrm rot="16200000">
            <a:off x="5659868" y="5708825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1B4312-2979-4B55-A026-EC18FD6D687B}"/>
              </a:ext>
            </a:extLst>
          </p:cNvPr>
          <p:cNvSpPr/>
          <p:nvPr/>
        </p:nvSpPr>
        <p:spPr>
          <a:xfrm>
            <a:off x="7420007" y="1766930"/>
            <a:ext cx="3284521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A6381F-1048-4A9A-9E59-A8562C81E3CE}"/>
              </a:ext>
            </a:extLst>
          </p:cNvPr>
          <p:cNvGrpSpPr/>
          <p:nvPr/>
        </p:nvGrpSpPr>
        <p:grpSpPr>
          <a:xfrm>
            <a:off x="7198387" y="1741897"/>
            <a:ext cx="630779" cy="641695"/>
            <a:chOff x="-2361518" y="2085802"/>
            <a:chExt cx="630779" cy="641695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D4E0F08E-4681-457B-A187-4DD1E9022717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F25F2C2-81DC-4E60-B803-13B7B9BBBBF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705592A-70AD-4855-9DD5-7ED407E6AF2C}"/>
              </a:ext>
            </a:extLst>
          </p:cNvPr>
          <p:cNvSpPr/>
          <p:nvPr/>
        </p:nvSpPr>
        <p:spPr>
          <a:xfrm rot="16200000">
            <a:off x="10363440" y="1926808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14978-0862-4173-BC4F-D1E10ACFEF35}"/>
              </a:ext>
            </a:extLst>
          </p:cNvPr>
          <p:cNvSpPr/>
          <p:nvPr/>
        </p:nvSpPr>
        <p:spPr>
          <a:xfrm>
            <a:off x="7420007" y="2659542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2983FD-4BBC-4BA5-9701-25F368EF61B8}"/>
              </a:ext>
            </a:extLst>
          </p:cNvPr>
          <p:cNvGrpSpPr/>
          <p:nvPr/>
        </p:nvGrpSpPr>
        <p:grpSpPr>
          <a:xfrm>
            <a:off x="7207137" y="2634509"/>
            <a:ext cx="630779" cy="641695"/>
            <a:chOff x="-2361518" y="2085802"/>
            <a:chExt cx="630779" cy="641695"/>
          </a:xfrm>
        </p:grpSpPr>
        <p:sp>
          <p:nvSpPr>
            <p:cNvPr id="51" name="Teardrop 50">
              <a:extLst>
                <a:ext uri="{FF2B5EF4-FFF2-40B4-BE49-F238E27FC236}">
                  <a16:creationId xmlns:a16="http://schemas.microsoft.com/office/drawing/2014/main" id="{743E451E-4DC5-4199-9B9E-7B3B1350F374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E60FBDB-6326-43E2-B2AC-33AB3B0AF041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53C2C27-ED7E-4811-931A-08C56F2E3E33}"/>
              </a:ext>
            </a:extLst>
          </p:cNvPr>
          <p:cNvSpPr/>
          <p:nvPr/>
        </p:nvSpPr>
        <p:spPr>
          <a:xfrm rot="16200000">
            <a:off x="10430241" y="2824087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403FDC-1567-4CED-8E24-9194F5A760AD}"/>
              </a:ext>
            </a:extLst>
          </p:cNvPr>
          <p:cNvSpPr/>
          <p:nvPr/>
        </p:nvSpPr>
        <p:spPr>
          <a:xfrm>
            <a:off x="7466685" y="3517984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E36197-EA34-4548-9B7C-A3A32739135E}"/>
              </a:ext>
            </a:extLst>
          </p:cNvPr>
          <p:cNvGrpSpPr/>
          <p:nvPr/>
        </p:nvGrpSpPr>
        <p:grpSpPr>
          <a:xfrm>
            <a:off x="7253815" y="3492951"/>
            <a:ext cx="630779" cy="641695"/>
            <a:chOff x="-2361518" y="2085802"/>
            <a:chExt cx="630779" cy="641695"/>
          </a:xfrm>
        </p:grpSpPr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0923A2DB-4F7D-4338-ABFD-CB6C14251CF9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89CDB49-6039-45D8-A91A-6E8F43A4FCA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02AF852-3523-4D36-B48E-D5962E6312E4}"/>
              </a:ext>
            </a:extLst>
          </p:cNvPr>
          <p:cNvSpPr/>
          <p:nvPr/>
        </p:nvSpPr>
        <p:spPr>
          <a:xfrm rot="16200000">
            <a:off x="10453488" y="3696749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86575-CB42-475E-B3F7-FFE470C7F7F6}"/>
              </a:ext>
            </a:extLst>
          </p:cNvPr>
          <p:cNvSpPr/>
          <p:nvPr/>
        </p:nvSpPr>
        <p:spPr>
          <a:xfrm>
            <a:off x="7466685" y="4380613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98AFB2-F31F-41B6-815F-D333BBD81478}"/>
              </a:ext>
            </a:extLst>
          </p:cNvPr>
          <p:cNvGrpSpPr/>
          <p:nvPr/>
        </p:nvGrpSpPr>
        <p:grpSpPr>
          <a:xfrm>
            <a:off x="7253815" y="4355580"/>
            <a:ext cx="630779" cy="641695"/>
            <a:chOff x="-2361518" y="2085802"/>
            <a:chExt cx="630779" cy="641695"/>
          </a:xfrm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D8F8A345-1B40-4ABE-AFC9-A3DC3270AD2B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245E1684-D3BC-4259-890F-AACB157C58B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11DD224-4F65-4A1C-B965-6A59A6BF5AB6}"/>
              </a:ext>
            </a:extLst>
          </p:cNvPr>
          <p:cNvSpPr/>
          <p:nvPr/>
        </p:nvSpPr>
        <p:spPr>
          <a:xfrm rot="16200000">
            <a:off x="10476919" y="4545158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525F1A-2BB0-4236-928D-06E5EBBD18D0}"/>
              </a:ext>
            </a:extLst>
          </p:cNvPr>
          <p:cNvSpPr/>
          <p:nvPr/>
        </p:nvSpPr>
        <p:spPr>
          <a:xfrm>
            <a:off x="7466685" y="5201900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D81A9B-896E-4EBE-8935-9B10F370F1E3}"/>
              </a:ext>
            </a:extLst>
          </p:cNvPr>
          <p:cNvGrpSpPr/>
          <p:nvPr/>
        </p:nvGrpSpPr>
        <p:grpSpPr>
          <a:xfrm>
            <a:off x="7253815" y="5176867"/>
            <a:ext cx="630779" cy="641695"/>
            <a:chOff x="-2361518" y="2085802"/>
            <a:chExt cx="630779" cy="641695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BFD541F9-2C22-4780-9E76-9A7923202A13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DF79AD2-81E8-4E74-BF4C-3B23A696D26D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B43FE01-0D06-4912-B8E0-8AE00E37A065}"/>
              </a:ext>
            </a:extLst>
          </p:cNvPr>
          <p:cNvSpPr/>
          <p:nvPr/>
        </p:nvSpPr>
        <p:spPr>
          <a:xfrm rot="16200000">
            <a:off x="10476919" y="5366445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 descr="Banana outline">
            <a:extLst>
              <a:ext uri="{FF2B5EF4-FFF2-40B4-BE49-F238E27FC236}">
                <a16:creationId xmlns:a16="http://schemas.microsoft.com/office/drawing/2014/main" id="{42B8997F-7674-4A6C-B535-66895FDA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4854909"/>
            <a:ext cx="367662" cy="367342"/>
          </a:xfrm>
          <a:prstGeom prst="rect">
            <a:avLst/>
          </a:prstGeom>
        </p:spPr>
      </p:pic>
      <p:pic>
        <p:nvPicPr>
          <p:cNvPr id="98" name="Graphic 97" descr="Banana outline">
            <a:extLst>
              <a:ext uri="{FF2B5EF4-FFF2-40B4-BE49-F238E27FC236}">
                <a16:creationId xmlns:a16="http://schemas.microsoft.com/office/drawing/2014/main" id="{B4D8F1DA-3169-4769-A046-5737E68B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5695002"/>
            <a:ext cx="367662" cy="367342"/>
          </a:xfrm>
          <a:prstGeom prst="rect">
            <a:avLst/>
          </a:prstGeom>
        </p:spPr>
      </p:pic>
      <p:pic>
        <p:nvPicPr>
          <p:cNvPr id="99" name="Graphic 98" descr="Banana outline">
            <a:extLst>
              <a:ext uri="{FF2B5EF4-FFF2-40B4-BE49-F238E27FC236}">
                <a16:creationId xmlns:a16="http://schemas.microsoft.com/office/drawing/2014/main" id="{273E5993-0279-4B3E-84C8-6883B44C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438" y="1890659"/>
            <a:ext cx="367662" cy="367342"/>
          </a:xfrm>
          <a:prstGeom prst="rect">
            <a:avLst/>
          </a:prstGeom>
        </p:spPr>
      </p:pic>
      <p:pic>
        <p:nvPicPr>
          <p:cNvPr id="100" name="Graphic 99" descr="Banana outline">
            <a:extLst>
              <a:ext uri="{FF2B5EF4-FFF2-40B4-BE49-F238E27FC236}">
                <a16:creationId xmlns:a16="http://schemas.microsoft.com/office/drawing/2014/main" id="{838D44DD-1A09-467F-97BF-1C64B8B55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201" y="2763762"/>
            <a:ext cx="367662" cy="367342"/>
          </a:xfrm>
          <a:prstGeom prst="rect">
            <a:avLst/>
          </a:prstGeom>
        </p:spPr>
      </p:pic>
      <p:pic>
        <p:nvPicPr>
          <p:cNvPr id="101" name="Graphic 100" descr="Banana outline">
            <a:extLst>
              <a:ext uri="{FF2B5EF4-FFF2-40B4-BE49-F238E27FC236}">
                <a16:creationId xmlns:a16="http://schemas.microsoft.com/office/drawing/2014/main" id="{7B60EC38-4819-4995-ADFF-5480F019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3638542"/>
            <a:ext cx="367662" cy="367342"/>
          </a:xfrm>
          <a:prstGeom prst="rect">
            <a:avLst/>
          </a:prstGeom>
        </p:spPr>
      </p:pic>
      <p:pic>
        <p:nvPicPr>
          <p:cNvPr id="102" name="Graphic 101" descr="Banana outline">
            <a:extLst>
              <a:ext uri="{FF2B5EF4-FFF2-40B4-BE49-F238E27FC236}">
                <a16:creationId xmlns:a16="http://schemas.microsoft.com/office/drawing/2014/main" id="{78F7737F-B43D-4EE6-8197-CBBCCD3BF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4481171"/>
            <a:ext cx="367662" cy="367342"/>
          </a:xfrm>
          <a:prstGeom prst="rect">
            <a:avLst/>
          </a:prstGeom>
        </p:spPr>
      </p:pic>
      <p:pic>
        <p:nvPicPr>
          <p:cNvPr id="103" name="Graphic 102" descr="Banana outline">
            <a:extLst>
              <a:ext uri="{FF2B5EF4-FFF2-40B4-BE49-F238E27FC236}">
                <a16:creationId xmlns:a16="http://schemas.microsoft.com/office/drawing/2014/main" id="{5AA1974F-11B2-43B0-B4B9-07EC84E9C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5294215"/>
            <a:ext cx="367662" cy="36734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D5DFC8A-6971-4BC2-86C6-F89CCC13D5B1}"/>
              </a:ext>
            </a:extLst>
          </p:cNvPr>
          <p:cNvSpPr txBox="1"/>
          <p:nvPr/>
        </p:nvSpPr>
        <p:spPr>
          <a:xfrm>
            <a:off x="2407833" y="4695585"/>
            <a:ext cx="31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System and Requirements Validation &amp; Verification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522E9B-CE89-4E16-9D49-866A84B5DE84}"/>
              </a:ext>
            </a:extLst>
          </p:cNvPr>
          <p:cNvSpPr txBox="1"/>
          <p:nvPr/>
        </p:nvSpPr>
        <p:spPr>
          <a:xfrm>
            <a:off x="2407833" y="5674178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Functional Architecture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A6CF4A-BF6F-437B-874D-A7E98040359C}"/>
              </a:ext>
            </a:extLst>
          </p:cNvPr>
          <p:cNvSpPr txBox="1"/>
          <p:nvPr/>
        </p:nvSpPr>
        <p:spPr>
          <a:xfrm>
            <a:off x="8083690" y="1890726"/>
            <a:ext cx="25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Concept Exploration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D6ACB95-E47C-4EFA-B49B-2349BD5D6840}"/>
              </a:ext>
            </a:extLst>
          </p:cNvPr>
          <p:cNvSpPr txBox="1"/>
          <p:nvPr/>
        </p:nvSpPr>
        <p:spPr>
          <a:xfrm>
            <a:off x="8076130" y="2759756"/>
            <a:ext cx="190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Analysis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76FBC61-7A3F-4F5A-BF7F-5FECDF06D30B}"/>
              </a:ext>
            </a:extLst>
          </p:cNvPr>
          <p:cNvSpPr txBox="1"/>
          <p:nvPr/>
        </p:nvSpPr>
        <p:spPr>
          <a:xfrm>
            <a:off x="8083690" y="363854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WBS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135652-8C08-4944-ACFA-6E8DDE345E50}"/>
              </a:ext>
            </a:extLst>
          </p:cNvPr>
          <p:cNvSpPr txBox="1"/>
          <p:nvPr/>
        </p:nvSpPr>
        <p:spPr>
          <a:xfrm>
            <a:off x="8102443" y="451051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Cost Estimation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72BA6A0-D46E-47A8-960A-E641B4F776B4}"/>
              </a:ext>
            </a:extLst>
          </p:cNvPr>
          <p:cNvSpPr txBox="1"/>
          <p:nvPr/>
        </p:nvSpPr>
        <p:spPr>
          <a:xfrm>
            <a:off x="8117267" y="5304452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Conclusion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81810B-6D20-471E-B649-9B376342BA7C}"/>
              </a:ext>
            </a:extLst>
          </p:cNvPr>
          <p:cNvSpPr txBox="1"/>
          <p:nvPr/>
        </p:nvSpPr>
        <p:spPr>
          <a:xfrm>
            <a:off x="1184778" y="1426546"/>
            <a:ext cx="40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A28466-135E-4F80-A660-7702BAE623BE}"/>
              </a:ext>
            </a:extLst>
          </p:cNvPr>
          <p:cNvSpPr txBox="1"/>
          <p:nvPr/>
        </p:nvSpPr>
        <p:spPr>
          <a:xfrm>
            <a:off x="1049784" y="226931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2.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A7CD9-B944-4768-A441-B1B880FD4F1C}"/>
              </a:ext>
            </a:extLst>
          </p:cNvPr>
          <p:cNvSpPr txBox="1"/>
          <p:nvPr/>
        </p:nvSpPr>
        <p:spPr>
          <a:xfrm>
            <a:off x="1160512" y="3158757"/>
            <a:ext cx="44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3.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04D363-D3D3-4153-B3B5-18063148111C}"/>
              </a:ext>
            </a:extLst>
          </p:cNvPr>
          <p:cNvSpPr txBox="1"/>
          <p:nvPr/>
        </p:nvSpPr>
        <p:spPr>
          <a:xfrm>
            <a:off x="1066641" y="3974388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4.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F5DD9A-4F86-4214-AB0C-B9DD2F8C3F9F}"/>
              </a:ext>
            </a:extLst>
          </p:cNvPr>
          <p:cNvSpPr txBox="1"/>
          <p:nvPr/>
        </p:nvSpPr>
        <p:spPr>
          <a:xfrm>
            <a:off x="1081524" y="481285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5.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664BC-F33C-4AA4-BB02-2E6A0B8B7A4E}"/>
              </a:ext>
            </a:extLst>
          </p:cNvPr>
          <p:cNvSpPr txBox="1"/>
          <p:nvPr/>
        </p:nvSpPr>
        <p:spPr>
          <a:xfrm>
            <a:off x="1081187" y="5654115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6.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4D4475-AB7C-4FDC-AC93-7E1E7FA18835}"/>
              </a:ext>
            </a:extLst>
          </p:cNvPr>
          <p:cNvSpPr txBox="1"/>
          <p:nvPr/>
        </p:nvSpPr>
        <p:spPr>
          <a:xfrm>
            <a:off x="6621738" y="185286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7.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0C09E5-1B6A-4A2E-BD73-7BFBA68B98E5}"/>
              </a:ext>
            </a:extLst>
          </p:cNvPr>
          <p:cNvSpPr txBox="1"/>
          <p:nvPr/>
        </p:nvSpPr>
        <p:spPr>
          <a:xfrm>
            <a:off x="6621738" y="2764240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8.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40F82AA-4189-40AE-986D-0FCF104C4568}"/>
              </a:ext>
            </a:extLst>
          </p:cNvPr>
          <p:cNvSpPr txBox="1"/>
          <p:nvPr/>
        </p:nvSpPr>
        <p:spPr>
          <a:xfrm>
            <a:off x="6618968" y="3588753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9.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B27DC56-488A-4A1E-A066-400EA287E70A}"/>
              </a:ext>
            </a:extLst>
          </p:cNvPr>
          <p:cNvSpPr txBox="1"/>
          <p:nvPr/>
        </p:nvSpPr>
        <p:spPr>
          <a:xfrm>
            <a:off x="6432579" y="4458222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10.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3234FB-BD67-42B3-A1C4-D914D22F9234}"/>
              </a:ext>
            </a:extLst>
          </p:cNvPr>
          <p:cNvSpPr txBox="1"/>
          <p:nvPr/>
        </p:nvSpPr>
        <p:spPr>
          <a:xfrm>
            <a:off x="6441223" y="5273674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228027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3FC913-EFEC-3B4C-A9B3-57F211709A4E}"/>
              </a:ext>
            </a:extLst>
          </p:cNvPr>
          <p:cNvSpPr txBox="1">
            <a:spLocks/>
          </p:cNvSpPr>
          <p:nvPr/>
        </p:nvSpPr>
        <p:spPr>
          <a:xfrm>
            <a:off x="511504" y="-37681"/>
            <a:ext cx="11030742" cy="129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System Validation &amp; Verification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FD241-92E5-B044-8283-45114A08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7" y="1864841"/>
            <a:ext cx="11542246" cy="41711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B68F15-A889-5148-B53A-7B4045274C37}"/>
              </a:ext>
            </a:extLst>
          </p:cNvPr>
          <p:cNvSpPr txBox="1"/>
          <p:nvPr/>
        </p:nvSpPr>
        <p:spPr>
          <a:xfrm>
            <a:off x="10577689" y="6642556"/>
            <a:ext cx="1614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>
                <a:solidFill>
                  <a:schemeClr val="bg1">
                    <a:lumMod val="75000"/>
                  </a:schemeClr>
                </a:solidFill>
              </a:rPr>
              <a:t>Adapted from INCOSE diagram</a:t>
            </a:r>
          </a:p>
        </p:txBody>
      </p:sp>
    </p:spTree>
    <p:extLst>
      <p:ext uri="{BB962C8B-B14F-4D97-AF65-F5344CB8AC3E}">
        <p14:creationId xmlns:p14="http://schemas.microsoft.com/office/powerpoint/2010/main" val="38352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3FC913-EFEC-3B4C-A9B3-57F211709A4E}"/>
              </a:ext>
            </a:extLst>
          </p:cNvPr>
          <p:cNvSpPr txBox="1">
            <a:spLocks/>
          </p:cNvSpPr>
          <p:nvPr/>
        </p:nvSpPr>
        <p:spPr>
          <a:xfrm>
            <a:off x="511504" y="-37681"/>
            <a:ext cx="11030742" cy="1295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Avenir Next LT Pro Demi"/>
                <a:ea typeface="+mj-ea"/>
                <a:cs typeface="Aparajita"/>
              </a:defRPr>
            </a:lvl1pPr>
          </a:lstStyle>
          <a:p>
            <a:r>
              <a:rPr lang="en-US"/>
              <a:t>System Validation &amp; Verification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C863FD9E-6529-264B-BB6A-11E55CA8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21012"/>
              </p:ext>
            </p:extLst>
          </p:nvPr>
        </p:nvGraphicFramePr>
        <p:xfrm>
          <a:off x="310443" y="1258296"/>
          <a:ext cx="4670097" cy="481943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667927">
                  <a:extLst>
                    <a:ext uri="{9D8B030D-6E8A-4147-A177-3AD203B41FA5}">
                      <a16:colId xmlns:a16="http://schemas.microsoft.com/office/drawing/2014/main" val="3306611999"/>
                    </a:ext>
                  </a:extLst>
                </a:gridCol>
                <a:gridCol w="2002170">
                  <a:extLst>
                    <a:ext uri="{9D8B030D-6E8A-4147-A177-3AD203B41FA5}">
                      <a16:colId xmlns:a16="http://schemas.microsoft.com/office/drawing/2014/main" val="1025165904"/>
                    </a:ext>
                  </a:extLst>
                </a:gridCol>
              </a:tblGrid>
              <a:tr h="398554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venir Next LT Pro"/>
                        </a:rPr>
                        <a:t>Requirements </a:t>
                      </a:r>
                      <a:endParaRPr lang="en-US" sz="1400" b="1">
                        <a:latin typeface="Avenir Next LT Pro" panose="020B0504020202020204" pitchFamily="34" charset="7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Avenir Next LT Pro"/>
                        </a:rPr>
                        <a:t>Verification Method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19314544"/>
                  </a:ext>
                </a:extLst>
              </a:tr>
              <a:tr h="633448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>
                          <a:effectLst/>
                          <a:latin typeface="Avenir Next LT Pro"/>
                        </a:rPr>
                        <a:t>Detect Class I through Class VII ripe bananas autonomously.</a:t>
                      </a:r>
                      <a:endParaRPr lang="en-US" sz="1200" b="0">
                        <a:latin typeface="Avenir Next LT Pro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>
                          <a:latin typeface="Avenir Next LT Pro"/>
                        </a:rPr>
                        <a:t>T</a:t>
                      </a:r>
                      <a:r>
                        <a:rPr lang="en-US" sz="1200" b="1">
                          <a:latin typeface="Avenir Next LT Pro"/>
                        </a:rPr>
                        <a:t>-</a:t>
                      </a:r>
                      <a:r>
                        <a:rPr lang="en-US" sz="1200" b="0">
                          <a:latin typeface="Avenir Next LT Pro"/>
                        </a:rPr>
                        <a:t> Simulation and testing of detection function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3034432"/>
                  </a:ext>
                </a:extLst>
              </a:tr>
              <a:tr h="628024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>
                          <a:effectLst/>
                          <a:latin typeface="Avenir Next LT Pro"/>
                        </a:rPr>
                        <a:t>Direct the flow of peeled bananas for slicing.</a:t>
                      </a:r>
                      <a:endParaRPr lang="en-US" sz="1200" b="0">
                        <a:latin typeface="Avenir Next LT Pro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+mn-cs"/>
                        </a:rPr>
                        <a:t>D</a:t>
                      </a:r>
                      <a:r>
                        <a:rPr lang="en-US" sz="1200" b="0">
                          <a:latin typeface="Avenir Next LT Pro"/>
                        </a:rPr>
                        <a:t>- Demonstration of transfer lines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22145449"/>
                  </a:ext>
                </a:extLst>
              </a:tr>
              <a:tr h="11111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>
                          <a:effectLst/>
                          <a:latin typeface="Avenir Next LT Pro"/>
                        </a:rPr>
                        <a:t>The dehydrator shall be able to desiccate a fixed mass of banana pieces within a single cycle.</a:t>
                      </a:r>
                      <a:endParaRPr lang="en-US" sz="1200" b="0">
                        <a:latin typeface="Avenir Next LT Pro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200" b="0">
                          <a:latin typeface="Avenir Next LT Pro"/>
                        </a:rPr>
                        <a:t>- Analysis of heat chamber and volumes.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>
                          <a:latin typeface="Avenir Next LT Pro"/>
                        </a:rPr>
                        <a:t>T- Prototype testing.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3433658"/>
                  </a:ext>
                </a:extLst>
              </a:tr>
              <a:tr h="111112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u="none" strike="noStrike">
                          <a:effectLst/>
                          <a:latin typeface="Avenir Next LT Pro"/>
                        </a:rPr>
                        <a:t>The equipment shall be constructed using materials that meet regulatory requirements for food compatibility.</a:t>
                      </a:r>
                      <a:endParaRPr lang="en-US" sz="1200" b="0">
                        <a:latin typeface="Avenir Next LT Pro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1200" b="0">
                          <a:latin typeface="Avenir Next LT Pro"/>
                        </a:rPr>
                        <a:t>- Inspection and qualification of components used in equipment.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75875334"/>
                  </a:ext>
                </a:extLst>
              </a:tr>
              <a:tr h="86957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u="none" strike="noStrike">
                          <a:effectLst/>
                          <a:latin typeface="Avenir Next LT Pro"/>
                        </a:rPr>
                        <a:t>The Package system shall screen incoming bananas for pathogens.</a:t>
                      </a:r>
                      <a:endParaRPr lang="en-US" sz="1200" b="0">
                        <a:latin typeface="Avenir Next LT Pro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Avenir Next LT Pro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200" b="0">
                          <a:latin typeface="Avenir Next LT Pro"/>
                        </a:rPr>
                        <a:t>- Simulation and testing of microbe detection capability.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75200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90DD23A-625D-413A-B08B-D4EF4B380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13113"/>
              </p:ext>
            </p:extLst>
          </p:nvPr>
        </p:nvGraphicFramePr>
        <p:xfrm>
          <a:off x="310444" y="6077726"/>
          <a:ext cx="4670096" cy="434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7524">
                  <a:extLst>
                    <a:ext uri="{9D8B030D-6E8A-4147-A177-3AD203B41FA5}">
                      <a16:colId xmlns:a16="http://schemas.microsoft.com/office/drawing/2014/main" val="3549132653"/>
                    </a:ext>
                  </a:extLst>
                </a:gridCol>
                <a:gridCol w="1167524">
                  <a:extLst>
                    <a:ext uri="{9D8B030D-6E8A-4147-A177-3AD203B41FA5}">
                      <a16:colId xmlns:a16="http://schemas.microsoft.com/office/drawing/2014/main" val="2372537086"/>
                    </a:ext>
                  </a:extLst>
                </a:gridCol>
                <a:gridCol w="1167524">
                  <a:extLst>
                    <a:ext uri="{9D8B030D-6E8A-4147-A177-3AD203B41FA5}">
                      <a16:colId xmlns:a16="http://schemas.microsoft.com/office/drawing/2014/main" val="2369289863"/>
                    </a:ext>
                  </a:extLst>
                </a:gridCol>
                <a:gridCol w="1167524">
                  <a:extLst>
                    <a:ext uri="{9D8B030D-6E8A-4147-A177-3AD203B41FA5}">
                      <a16:colId xmlns:a16="http://schemas.microsoft.com/office/drawing/2014/main" val="202057405"/>
                    </a:ext>
                  </a:extLst>
                </a:gridCol>
              </a:tblGrid>
              <a:tr h="28934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 </a:t>
                      </a:r>
                    </a:p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Test</a:t>
                      </a:r>
                      <a:endParaRPr 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 </a:t>
                      </a:r>
                    </a:p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Inspection</a:t>
                      </a:r>
                      <a:endParaRPr 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  </a:t>
                      </a:r>
                    </a:p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Demonstration</a:t>
                      </a:r>
                      <a:endParaRPr 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 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Analysis</a:t>
                      </a:r>
                      <a:endParaRPr lang="en-US" sz="1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35334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0D22185-B77F-41EC-ABD8-B8994CBEFF2A}"/>
              </a:ext>
            </a:extLst>
          </p:cNvPr>
          <p:cNvGrpSpPr/>
          <p:nvPr/>
        </p:nvGrpSpPr>
        <p:grpSpPr>
          <a:xfrm>
            <a:off x="4742897" y="1584161"/>
            <a:ext cx="7449103" cy="5273839"/>
            <a:chOff x="4742897" y="1152361"/>
            <a:chExt cx="7449103" cy="5273839"/>
          </a:xfrm>
        </p:grpSpPr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A4A6EB3B-CE71-420E-B554-1C37AD1DB008}"/>
                </a:ext>
              </a:extLst>
            </p:cNvPr>
            <p:cNvSpPr/>
            <p:nvPr/>
          </p:nvSpPr>
          <p:spPr>
            <a:xfrm flipV="1">
              <a:off x="5588001" y="4562375"/>
              <a:ext cx="2510548" cy="1229885"/>
            </a:xfrm>
            <a:prstGeom prst="wedgeRectCallout">
              <a:avLst>
                <a:gd name="adj1" fmla="val 35318"/>
                <a:gd name="adj2" fmla="val 11971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C8953-9B75-1148-8C8A-C9B9B92B778A}"/>
                </a:ext>
              </a:extLst>
            </p:cNvPr>
            <p:cNvSpPr txBox="1"/>
            <p:nvPr/>
          </p:nvSpPr>
          <p:spPr>
            <a:xfrm>
              <a:off x="10577689" y="6210756"/>
              <a:ext cx="16143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bg1">
                      <a:lumMod val="75000"/>
                    </a:schemeClr>
                  </a:solidFill>
                </a:rPr>
                <a:t>Adapted from INCOSE diagram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E7AC928-76F0-2741-B25D-407CDEC37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0521" y="1152361"/>
              <a:ext cx="6679932" cy="2414013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38AB5C-984D-2441-AD06-44B1B0A7E8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2897" y="1320800"/>
              <a:ext cx="1353105" cy="1127539"/>
            </a:xfrm>
            <a:prstGeom prst="straightConnector1">
              <a:avLst/>
            </a:prstGeom>
            <a:ln w="31750">
              <a:solidFill>
                <a:srgbClr val="FFC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5256D5A-5FD4-7C44-AC73-AB0FBD3BD1F6}"/>
                </a:ext>
              </a:extLst>
            </p:cNvPr>
            <p:cNvSpPr/>
            <p:nvPr/>
          </p:nvSpPr>
          <p:spPr>
            <a:xfrm>
              <a:off x="6076949" y="2004168"/>
              <a:ext cx="1342293" cy="404425"/>
            </a:xfrm>
            <a:prstGeom prst="roundRect">
              <a:avLst>
                <a:gd name="adj" fmla="val 13422"/>
              </a:avLst>
            </a:prstGeom>
            <a:solidFill>
              <a:schemeClr val="bg1">
                <a:lumMod val="85000"/>
                <a:alpha val="23051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4BB896-4471-4E74-B3B5-7A8D8B7AFA73}"/>
                </a:ext>
              </a:extLst>
            </p:cNvPr>
            <p:cNvSpPr txBox="1"/>
            <p:nvPr/>
          </p:nvSpPr>
          <p:spPr>
            <a:xfrm>
              <a:off x="5664445" y="4715652"/>
              <a:ext cx="25105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venir Next LT Pro" panose="020B0504020202020204" pitchFamily="34" charset="0"/>
                </a:rPr>
                <a:t>Baseline Verification </a:t>
              </a:r>
            </a:p>
            <a:p>
              <a:r>
                <a:rPr lang="en-US">
                  <a:latin typeface="Avenir Next LT Pro" panose="020B0504020202020204" pitchFamily="34" charset="0"/>
                </a:rPr>
                <a:t>– Are we building it right?</a:t>
              </a:r>
            </a:p>
          </p:txBody>
        </p:sp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96DFA5AC-23E7-4A4E-95F0-0CF6087CE0CE}"/>
                </a:ext>
              </a:extLst>
            </p:cNvPr>
            <p:cNvSpPr/>
            <p:nvPr/>
          </p:nvSpPr>
          <p:spPr>
            <a:xfrm flipV="1">
              <a:off x="9103847" y="4632114"/>
              <a:ext cx="2510548" cy="1229885"/>
            </a:xfrm>
            <a:prstGeom prst="wedgeRectCallout">
              <a:avLst>
                <a:gd name="adj1" fmla="val -49668"/>
                <a:gd name="adj2" fmla="val 12797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8A0F5-8B9D-4595-9D3A-EDDB5DD96F0E}"/>
                </a:ext>
              </a:extLst>
            </p:cNvPr>
            <p:cNvSpPr txBox="1"/>
            <p:nvPr/>
          </p:nvSpPr>
          <p:spPr>
            <a:xfrm>
              <a:off x="9103847" y="4750522"/>
              <a:ext cx="251054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venir Next LT Pro" panose="020B0504020202020204" pitchFamily="34" charset="0"/>
                </a:rPr>
                <a:t>Baseline Validation </a:t>
              </a:r>
            </a:p>
            <a:p>
              <a:r>
                <a:rPr lang="en-US">
                  <a:latin typeface="Avenir Next LT Pro" panose="020B0504020202020204" pitchFamily="34" charset="0"/>
                </a:rPr>
                <a:t>– Are we building the right thing?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6903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044B-CF80-4C6C-83DD-337E133A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Functional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E949D-4443-F64F-8B90-76281588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" y="1937173"/>
            <a:ext cx="10834255" cy="29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12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044B-CF80-4C6C-83DD-337E133A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Functional Architecture – Tree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255E5-7FEE-8B43-99C9-75350142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41" y="1211419"/>
            <a:ext cx="11361117" cy="53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044B-CF80-4C6C-83DD-337E133A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Functional Flow Block Diagram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1A492A-3B9A-A447-B710-8CE96A2A7747}"/>
              </a:ext>
            </a:extLst>
          </p:cNvPr>
          <p:cNvGrpSpPr/>
          <p:nvPr/>
        </p:nvGrpSpPr>
        <p:grpSpPr>
          <a:xfrm>
            <a:off x="1230922" y="1066968"/>
            <a:ext cx="9730155" cy="5731989"/>
            <a:chOff x="1336430" y="912780"/>
            <a:chExt cx="9730155" cy="573198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91351DE-6E0C-D048-9AD2-E20BF18E9C47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6834554" y="1459221"/>
              <a:ext cx="2450123" cy="592163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DB56574-4A48-9A46-A18B-154432724C69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3073121" y="1459221"/>
              <a:ext cx="2495340" cy="592162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6BF1D7-1B79-4442-832B-3B1015A34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8461" y="912780"/>
              <a:ext cx="1266093" cy="1092882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0F2E965-5877-DD4A-9CC9-B4A9C981AC56}"/>
                </a:ext>
              </a:extLst>
            </p:cNvPr>
            <p:cNvSpPr/>
            <p:nvPr/>
          </p:nvSpPr>
          <p:spPr>
            <a:xfrm>
              <a:off x="1336430" y="1202168"/>
              <a:ext cx="1664893" cy="514106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94000"/>
                  </a:schemeClr>
                </a:gs>
                <a:gs pos="40000">
                  <a:schemeClr val="accent5">
                    <a:lumMod val="23000"/>
                  </a:schemeClr>
                </a:gs>
                <a:gs pos="100000">
                  <a:schemeClr val="accent5">
                    <a:lumMod val="3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Bananas Enter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A22BAF2-BA05-FB45-82EC-77369F735F47}"/>
                </a:ext>
              </a:extLst>
            </p:cNvPr>
            <p:cNvSpPr/>
            <p:nvPr/>
          </p:nvSpPr>
          <p:spPr>
            <a:xfrm>
              <a:off x="9401692" y="1202168"/>
              <a:ext cx="1664893" cy="514106"/>
            </a:xfrm>
            <a:prstGeom prst="roundRect">
              <a:avLst/>
            </a:prstGeom>
            <a:gradFill>
              <a:gsLst>
                <a:gs pos="0">
                  <a:schemeClr val="accent5">
                    <a:lumMod val="94000"/>
                  </a:schemeClr>
                </a:gs>
                <a:gs pos="40000">
                  <a:schemeClr val="accent5">
                    <a:lumMod val="23000"/>
                  </a:schemeClr>
                </a:gs>
                <a:gs pos="100000">
                  <a:schemeClr val="accent5">
                    <a:lumMod val="32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Bananas Exit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8955FA-AA73-7341-A4FC-E616E9A1AF22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6834554" y="1459221"/>
              <a:ext cx="2567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8910D5-78A8-8A4F-8D19-55C7B686E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3120" y="2051384"/>
              <a:ext cx="6218938" cy="459338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2B691C-DD56-4B4C-94FF-E484EB0D1692}"/>
                </a:ext>
              </a:extLst>
            </p:cNvPr>
            <p:cNvCxnSpPr>
              <a:stCxn id="11" idx="3"/>
              <a:endCxn id="10" idx="1"/>
            </p:cNvCxnSpPr>
            <p:nvPr/>
          </p:nvCxnSpPr>
          <p:spPr>
            <a:xfrm>
              <a:off x="3001323" y="1459221"/>
              <a:ext cx="2567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230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530184-758E-8441-A1DF-BC39C06CE1A8}"/>
              </a:ext>
            </a:extLst>
          </p:cNvPr>
          <p:cNvSpPr/>
          <p:nvPr/>
        </p:nvSpPr>
        <p:spPr>
          <a:xfrm>
            <a:off x="219438" y="1274419"/>
            <a:ext cx="11764833" cy="5177181"/>
          </a:xfrm>
          <a:prstGeom prst="round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86FB1B-FA09-41F6-94A5-1076C3047E6B}"/>
              </a:ext>
            </a:extLst>
          </p:cNvPr>
          <p:cNvGrpSpPr/>
          <p:nvPr/>
        </p:nvGrpSpPr>
        <p:grpSpPr>
          <a:xfrm>
            <a:off x="2670472" y="1977549"/>
            <a:ext cx="8919021" cy="3746415"/>
            <a:chOff x="829872" y="1717407"/>
            <a:chExt cx="10895849" cy="37464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35686-716E-489E-BDFD-218E0FEBD4FD}"/>
                </a:ext>
              </a:extLst>
            </p:cNvPr>
            <p:cNvGrpSpPr/>
            <p:nvPr/>
          </p:nvGrpSpPr>
          <p:grpSpPr>
            <a:xfrm>
              <a:off x="829872" y="1717407"/>
              <a:ext cx="10895849" cy="2328731"/>
              <a:chOff x="552550" y="1821915"/>
              <a:chExt cx="10895849" cy="2328731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84AE118-FE1D-C64E-B073-8740677684AC}"/>
                  </a:ext>
                </a:extLst>
              </p:cNvPr>
              <p:cNvSpPr/>
              <p:nvPr/>
            </p:nvSpPr>
            <p:spPr>
              <a:xfrm>
                <a:off x="552550" y="1864489"/>
                <a:ext cx="2528711" cy="2280356"/>
              </a:xfrm>
              <a:prstGeom prst="round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n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Prepare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Manual Sorting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Vision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Chemical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X-Ray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98724B1-C98C-F44D-A330-13689BB69DC5}"/>
                  </a:ext>
                </a:extLst>
              </p:cNvPr>
              <p:cNvSpPr/>
              <p:nvPr/>
            </p:nvSpPr>
            <p:spPr>
              <a:xfrm>
                <a:off x="3407191" y="1870290"/>
                <a:ext cx="2528711" cy="2280356"/>
              </a:xfrm>
              <a:prstGeom prst="round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n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Cutting edge- blade, saw Blade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Waterjet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Laser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venir Next LT Pro" panose="020B0504020202020204" pitchFamily="34" charset="0"/>
                  </a:rPr>
                  <a:t>Wire</a:t>
                </a:r>
              </a:p>
              <a:p>
                <a:pPr algn="ctr"/>
                <a:endParaRPr lang="en-US" sz="1600" b="1" dirty="0">
                  <a:solidFill>
                    <a:srgbClr val="FFC000"/>
                  </a:solidFill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65CB288-E06D-BE49-9D4B-AA44F76ED6F5}"/>
                  </a:ext>
                </a:extLst>
              </p:cNvPr>
              <p:cNvSpPr/>
              <p:nvPr/>
            </p:nvSpPr>
            <p:spPr>
              <a:xfrm>
                <a:off x="6163440" y="1864489"/>
                <a:ext cx="2528711" cy="2280356"/>
              </a:xfrm>
              <a:prstGeom prst="round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n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Dehydrate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Electric dehydrators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Conventional Oven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Microwave Oven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Solar Oven</a:t>
                </a:r>
              </a:p>
              <a:p>
                <a:pPr algn="ctr"/>
                <a:endParaRPr lang="en-US" sz="1600" b="1" dirty="0">
                  <a:solidFill>
                    <a:srgbClr val="FFC000"/>
                  </a:solidFill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D034674F-04B8-D64D-9FFD-57058327B081}"/>
                  </a:ext>
                </a:extLst>
              </p:cNvPr>
              <p:cNvSpPr/>
              <p:nvPr/>
            </p:nvSpPr>
            <p:spPr>
              <a:xfrm>
                <a:off x="8919688" y="1821915"/>
                <a:ext cx="2528711" cy="2280356"/>
              </a:xfrm>
              <a:prstGeom prst="round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n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Package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Aseptic Packaging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Cans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Bottles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Vacuum Bags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53E341-B4FB-42F0-A94A-12A9E2DD7FA5}"/>
                </a:ext>
              </a:extLst>
            </p:cNvPr>
            <p:cNvGrpSpPr/>
            <p:nvPr/>
          </p:nvGrpSpPr>
          <p:grpSpPr>
            <a:xfrm>
              <a:off x="835612" y="4483325"/>
              <a:ext cx="10868521" cy="980497"/>
              <a:chOff x="632179" y="5042150"/>
              <a:chExt cx="10868521" cy="980497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76FE2135-86B3-D24B-BC0A-132B3734D639}"/>
                  </a:ext>
                </a:extLst>
              </p:cNvPr>
              <p:cNvSpPr/>
              <p:nvPr/>
            </p:nvSpPr>
            <p:spPr>
              <a:xfrm>
                <a:off x="632179" y="5042150"/>
                <a:ext cx="10868521" cy="980497"/>
              </a:xfrm>
              <a:prstGeom prst="roundRect">
                <a:avLst/>
              </a:prstGeom>
              <a:gradFill>
                <a:gsLst>
                  <a:gs pos="0">
                    <a:schemeClr val="bg2">
                      <a:lumMod val="10000"/>
                    </a:schemeClr>
                  </a:gs>
                  <a:gs pos="53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</a:gradFill>
              <a:ln>
                <a:solidFill>
                  <a:srgbClr val="BF9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en-US" sz="1600" b="1" dirty="0">
                  <a:solidFill>
                    <a:srgbClr val="FFC000"/>
                  </a:solidFill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48F13F-670C-4557-B21B-8AB06BF753BA}"/>
                  </a:ext>
                </a:extLst>
              </p:cNvPr>
              <p:cNvSpPr txBox="1"/>
              <p:nvPr/>
            </p:nvSpPr>
            <p:spPr>
              <a:xfrm>
                <a:off x="6647215" y="5532398"/>
                <a:ext cx="274320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CCD cameras</a:t>
                </a:r>
                <a:endParaRPr lang="en-US" sz="160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F04E54-2707-4738-896C-A161445B544F}"/>
                  </a:ext>
                </a:extLst>
              </p:cNvPr>
              <p:cNvSpPr txBox="1"/>
              <p:nvPr/>
            </p:nvSpPr>
            <p:spPr>
              <a:xfrm>
                <a:off x="8905774" y="5520920"/>
                <a:ext cx="2241906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X-Ray Inspection</a:t>
                </a:r>
                <a:r>
                  <a:rPr lang="en-US" sz="1600" dirty="0">
                    <a:latin typeface="Avenir Next LT Pro" panose="020B0504020202020204" pitchFamily="34" charset="0"/>
                    <a:cs typeface="Calibri"/>
                  </a:rPr>
                  <a:t>​</a:t>
                </a:r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5838F9-2528-47E0-8E7E-9350E254898B}"/>
                  </a:ext>
                </a:extLst>
              </p:cNvPr>
              <p:cNvSpPr txBox="1"/>
              <p:nvPr/>
            </p:nvSpPr>
            <p:spPr>
              <a:xfrm>
                <a:off x="3904014" y="5520920"/>
                <a:ext cx="274320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Manual Inspection</a:t>
                </a:r>
                <a:r>
                  <a:rPr lang="en-US" sz="1600" dirty="0">
                    <a:latin typeface="Avenir Next LT Pro" panose="020B0504020202020204" pitchFamily="34" charset="0"/>
                    <a:cs typeface="Calibri"/>
                  </a:rPr>
                  <a:t>​</a:t>
                </a:r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B93117-BE78-4607-9D28-3E18BFC6FA3A}"/>
                  </a:ext>
                </a:extLst>
              </p:cNvPr>
              <p:cNvSpPr txBox="1"/>
              <p:nvPr/>
            </p:nvSpPr>
            <p:spPr>
              <a:xfrm>
                <a:off x="1160814" y="5505445"/>
                <a:ext cx="274320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FFFFFF"/>
                    </a:solidFill>
                    <a:latin typeface="Avenir Next LT Pro" panose="020B0504020202020204" pitchFamily="34" charset="0"/>
                  </a:rPr>
                  <a:t>Batch Inspection</a:t>
                </a:r>
                <a:r>
                  <a:rPr lang="en-US" sz="1600" dirty="0">
                    <a:latin typeface="Avenir Next LT Pro" panose="020B0504020202020204" pitchFamily="34" charset="0"/>
                    <a:cs typeface="Calibri"/>
                  </a:rPr>
                  <a:t>​</a:t>
                </a:r>
                <a:endParaRPr lang="en-US" sz="16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85ED1E-99B9-45B8-8E69-5E4216F10AA8}"/>
                  </a:ext>
                </a:extLst>
              </p:cNvPr>
              <p:cNvSpPr txBox="1"/>
              <p:nvPr/>
            </p:nvSpPr>
            <p:spPr>
              <a:xfrm>
                <a:off x="4694838" y="5132769"/>
                <a:ext cx="274320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>
                    <a:solidFill>
                      <a:srgbClr val="FFC000"/>
                    </a:solidFill>
                    <a:latin typeface="Avenir Next LT Pro" panose="020B0504020202020204" pitchFamily="34" charset="0"/>
                    <a:cs typeface="Arial"/>
                  </a:rPr>
                  <a:t>Inspection</a:t>
                </a:r>
                <a:r>
                  <a:rPr lang="en-US" sz="1600">
                    <a:solidFill>
                      <a:srgbClr val="FFC000"/>
                    </a:solidFill>
                    <a:latin typeface="Avenir Next LT Pro" panose="020B0504020202020204" pitchFamily="34" charset="0"/>
                    <a:cs typeface="Arial"/>
                  </a:rPr>
                  <a:t>​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745B71A-CBE7-4964-978D-D96191A260BC}"/>
              </a:ext>
            </a:extLst>
          </p:cNvPr>
          <p:cNvSpPr txBox="1"/>
          <p:nvPr/>
        </p:nvSpPr>
        <p:spPr>
          <a:xfrm rot="5400000">
            <a:off x="-938224" y="3414981"/>
            <a:ext cx="39379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venir Next LT Pro" panose="020B0504020202020204" pitchFamily="34" charset="0"/>
              </a:rPr>
              <a:t>Technology </a:t>
            </a:r>
            <a:r>
              <a:rPr lang="en-US" sz="3200">
                <a:solidFill>
                  <a:schemeClr val="bg1"/>
                </a:solidFill>
                <a:latin typeface="Avenir Next LT Pro" panose="020B0504020202020204" pitchFamily="34" charset="0"/>
              </a:rPr>
              <a:t>Market</a:t>
            </a:r>
            <a:r>
              <a:rPr lang="en-US" sz="2400">
                <a:solidFill>
                  <a:schemeClr val="bg1"/>
                </a:solidFill>
                <a:latin typeface="Avenir Next LT Pro" panose="020B0504020202020204" pitchFamily="34" charset="0"/>
              </a:rPr>
              <a:t> Survey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65E846C-4FCA-4591-86F6-426C1B04C6CE}"/>
              </a:ext>
            </a:extLst>
          </p:cNvPr>
          <p:cNvSpPr/>
          <p:nvPr/>
        </p:nvSpPr>
        <p:spPr>
          <a:xfrm rot="5400000">
            <a:off x="965187" y="3507452"/>
            <a:ext cx="2247900" cy="71111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D90DDE0-3AF2-FA41-A833-F1837224EB48}"/>
              </a:ext>
            </a:extLst>
          </p:cNvPr>
          <p:cNvSpPr txBox="1">
            <a:spLocks/>
          </p:cNvSpPr>
          <p:nvPr/>
        </p:nvSpPr>
        <p:spPr>
          <a:xfrm>
            <a:off x="219438" y="103019"/>
            <a:ext cx="10515600" cy="930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venir Next LT Pro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latin typeface="Avenir Next LT Pro Demi"/>
                <a:cs typeface="Aparajita"/>
              </a:rPr>
              <a:t>Concept Exploration</a:t>
            </a:r>
          </a:p>
        </p:txBody>
      </p:sp>
    </p:spTree>
    <p:extLst>
      <p:ext uri="{BB962C8B-B14F-4D97-AF65-F5344CB8AC3E}">
        <p14:creationId xmlns:p14="http://schemas.microsoft.com/office/powerpoint/2010/main" val="420941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4C4C5F-EA8B-430E-BC96-B4525EA96C50}"/>
              </a:ext>
            </a:extLst>
          </p:cNvPr>
          <p:cNvSpPr txBox="1"/>
          <p:nvPr/>
        </p:nvSpPr>
        <p:spPr>
          <a:xfrm>
            <a:off x="739542" y="5121347"/>
            <a:ext cx="11046058" cy="14253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 panose="020B0504020202020204" pitchFamily="34" charset="0"/>
                <a:cs typeface="Calibri"/>
              </a:rPr>
              <a:t>Explored potential technologies for each function based on customer need/requirements </a:t>
            </a:r>
            <a:endParaRPr lang="en-US" sz="2000" i="1" dirty="0">
              <a:solidFill>
                <a:srgbClr val="FF0000"/>
              </a:solidFill>
              <a:latin typeface="Avenir Next LT Pro" panose="020B0504020202020204" pitchFamily="34" charset="0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 panose="020B0504020202020204" pitchFamily="34" charset="0"/>
                <a:cs typeface="Calibri"/>
              </a:rPr>
              <a:t>Combined identified technologies in morphological matrix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 panose="020B0504020202020204" pitchFamily="34" charset="0"/>
                <a:ea typeface="+mn-lt"/>
                <a:cs typeface="+mn-lt"/>
              </a:rPr>
              <a:t>Exploration of TRLs included (TRL used NASA standards)</a:t>
            </a:r>
            <a:endParaRPr lang="en-US" sz="2000" dirty="0">
              <a:latin typeface="Avenir Next LT Pro" panose="020B0504020202020204" pitchFamily="34" charset="0"/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5BFBAD-F70E-4BA1-A615-2CF54038E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01996"/>
              </p:ext>
            </p:extLst>
          </p:nvPr>
        </p:nvGraphicFramePr>
        <p:xfrm>
          <a:off x="896470" y="1886497"/>
          <a:ext cx="9939235" cy="31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95">
                  <a:extLst>
                    <a:ext uri="{9D8B030D-6E8A-4147-A177-3AD203B41FA5}">
                      <a16:colId xmlns:a16="http://schemas.microsoft.com/office/drawing/2014/main" val="4272373313"/>
                    </a:ext>
                  </a:extLst>
                </a:gridCol>
                <a:gridCol w="1951035">
                  <a:extLst>
                    <a:ext uri="{9D8B030D-6E8A-4147-A177-3AD203B41FA5}">
                      <a16:colId xmlns:a16="http://schemas.microsoft.com/office/drawing/2014/main" val="2584028291"/>
                    </a:ext>
                  </a:extLst>
                </a:gridCol>
                <a:gridCol w="1951035">
                  <a:extLst>
                    <a:ext uri="{9D8B030D-6E8A-4147-A177-3AD203B41FA5}">
                      <a16:colId xmlns:a16="http://schemas.microsoft.com/office/drawing/2014/main" val="553252725"/>
                    </a:ext>
                  </a:extLst>
                </a:gridCol>
                <a:gridCol w="1951035">
                  <a:extLst>
                    <a:ext uri="{9D8B030D-6E8A-4147-A177-3AD203B41FA5}">
                      <a16:colId xmlns:a16="http://schemas.microsoft.com/office/drawing/2014/main" val="1640301917"/>
                    </a:ext>
                  </a:extLst>
                </a:gridCol>
                <a:gridCol w="1951035">
                  <a:extLst>
                    <a:ext uri="{9D8B030D-6E8A-4147-A177-3AD203B41FA5}">
                      <a16:colId xmlns:a16="http://schemas.microsoft.com/office/drawing/2014/main" val="1788084811"/>
                    </a:ext>
                  </a:extLst>
                </a:gridCol>
              </a:tblGrid>
              <a:tr h="39220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200">
                          <a:solidFill>
                            <a:srgbClr val="FFC000"/>
                          </a:solidFill>
                          <a:effectLst/>
                          <a:latin typeface="Avenir Next LT Pro" panose="020B0504020202020204" pitchFamily="34" charset="0"/>
                        </a:rPr>
                        <a:t>CUT</a:t>
                      </a:r>
                      <a:endParaRPr lang="en-US" sz="2200" b="1">
                        <a:solidFill>
                          <a:srgbClr val="FFC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4442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        Characteristic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Alternatives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Cutting edge - Blade, saw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Waterjet 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Laser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>
                          <a:effectLst/>
                          <a:latin typeface="Avenir Next LT Pro" panose="020B0504020202020204" pitchFamily="34" charset="0"/>
                        </a:rPr>
                        <a:t>Wire </a:t>
                      </a:r>
                      <a:endParaRPr lang="en-US" sz="2000" b="1">
                        <a:solidFill>
                          <a:srgbClr val="333333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337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Cost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4378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Reliability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053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Maintainability 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11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Longevity 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98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Energy efficiency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3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7554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Slice Speed 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8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</a:t>
                      </a:r>
                    </a:p>
                  </a:txBody>
                  <a:tcPr marL="9525" marR="9525" marT="95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191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TRL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9525" marR="9525" marT="9525" anchor="b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9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7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2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6</a:t>
                      </a:r>
                    </a:p>
                  </a:txBody>
                  <a:tcPr marL="9525" marR="9525" marT="9525" anchor="ctr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980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E3D9FB-1279-F647-B1C5-EBF6F0445FC6}"/>
              </a:ext>
            </a:extLst>
          </p:cNvPr>
          <p:cNvSpPr txBox="1"/>
          <p:nvPr/>
        </p:nvSpPr>
        <p:spPr>
          <a:xfrm>
            <a:off x="231639" y="1262368"/>
            <a:ext cx="5725815" cy="54296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latin typeface="Avenir Next LT Pro" panose="020B0504020202020204" pitchFamily="34" charset="0"/>
                <a:cs typeface="Calibri"/>
              </a:rPr>
              <a:t>Illustrative (subsystem) example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563985-B4BE-A243-951A-4F3129AB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14" y="136525"/>
            <a:ext cx="10515600" cy="930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Concept Exploration</a:t>
            </a:r>
          </a:p>
        </p:txBody>
      </p:sp>
    </p:spTree>
    <p:extLst>
      <p:ext uri="{BB962C8B-B14F-4D97-AF65-F5344CB8AC3E}">
        <p14:creationId xmlns:p14="http://schemas.microsoft.com/office/powerpoint/2010/main" val="392701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F1B4312-2979-4B55-A026-EC18FD6D687B}"/>
              </a:ext>
            </a:extLst>
          </p:cNvPr>
          <p:cNvSpPr/>
          <p:nvPr/>
        </p:nvSpPr>
        <p:spPr>
          <a:xfrm>
            <a:off x="7420007" y="1766930"/>
            <a:ext cx="3284521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A6381F-1048-4A9A-9E59-A8562C81E3CE}"/>
              </a:ext>
            </a:extLst>
          </p:cNvPr>
          <p:cNvGrpSpPr/>
          <p:nvPr/>
        </p:nvGrpSpPr>
        <p:grpSpPr>
          <a:xfrm>
            <a:off x="7198387" y="1741897"/>
            <a:ext cx="630779" cy="641695"/>
            <a:chOff x="-2361518" y="2085802"/>
            <a:chExt cx="630779" cy="641695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D4E0F08E-4681-457B-A187-4DD1E9022717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F25F2C2-81DC-4E60-B803-13B7B9BBBBF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705592A-70AD-4855-9DD5-7ED407E6AF2C}"/>
              </a:ext>
            </a:extLst>
          </p:cNvPr>
          <p:cNvSpPr/>
          <p:nvPr/>
        </p:nvSpPr>
        <p:spPr>
          <a:xfrm rot="16200000">
            <a:off x="10363440" y="1926808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Banana outline">
            <a:extLst>
              <a:ext uri="{FF2B5EF4-FFF2-40B4-BE49-F238E27FC236}">
                <a16:creationId xmlns:a16="http://schemas.microsoft.com/office/drawing/2014/main" id="{273E5993-0279-4B3E-84C8-6883B44C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438" y="1890659"/>
            <a:ext cx="367662" cy="36734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2EA6CF4A-BF6F-437B-874D-A7E98040359C}"/>
              </a:ext>
            </a:extLst>
          </p:cNvPr>
          <p:cNvSpPr txBox="1"/>
          <p:nvPr/>
        </p:nvSpPr>
        <p:spPr>
          <a:xfrm>
            <a:off x="8083690" y="1890726"/>
            <a:ext cx="25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Concept Exploration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6932B-CAD0-4750-B913-243FED1B6BB2}"/>
              </a:ext>
            </a:extLst>
          </p:cNvPr>
          <p:cNvSpPr/>
          <p:nvPr/>
        </p:nvSpPr>
        <p:spPr>
          <a:xfrm>
            <a:off x="1837391" y="472293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AE945B-0E35-4D46-8D89-36E98F3BEF82}"/>
              </a:ext>
            </a:extLst>
          </p:cNvPr>
          <p:cNvGrpSpPr/>
          <p:nvPr/>
        </p:nvGrpSpPr>
        <p:grpSpPr>
          <a:xfrm>
            <a:off x="1615771" y="4697904"/>
            <a:ext cx="630779" cy="641695"/>
            <a:chOff x="-2361518" y="2085802"/>
            <a:chExt cx="630779" cy="641695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C8EDC6E3-34AF-4A0E-8325-CDCC0C7E11E6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FDA4B3D9-4E86-493B-BF2A-D26202AF9633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FAB2BE-3CEF-4E5F-A4D0-DE6A9A2F0DA7}"/>
              </a:ext>
            </a:extLst>
          </p:cNvPr>
          <p:cNvSpPr/>
          <p:nvPr/>
        </p:nvSpPr>
        <p:spPr>
          <a:xfrm rot="16200000">
            <a:off x="5659868" y="486873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65BE7-1803-4758-88A6-5C492C758E95}"/>
              </a:ext>
            </a:extLst>
          </p:cNvPr>
          <p:cNvSpPr/>
          <p:nvPr/>
        </p:nvSpPr>
        <p:spPr>
          <a:xfrm>
            <a:off x="1837391" y="5563030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B29D9-144E-42DE-8775-57075FBDEF1B}"/>
              </a:ext>
            </a:extLst>
          </p:cNvPr>
          <p:cNvGrpSpPr/>
          <p:nvPr/>
        </p:nvGrpSpPr>
        <p:grpSpPr>
          <a:xfrm>
            <a:off x="1615771" y="5537997"/>
            <a:ext cx="630779" cy="641695"/>
            <a:chOff x="-2361518" y="2085802"/>
            <a:chExt cx="630779" cy="641695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5A7306ED-4619-477D-800D-8651FA2FF3AC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A140241-A29C-4861-9A88-56A5D0253914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C0D5547-8899-4347-8BE9-549A8A31F6B3}"/>
              </a:ext>
            </a:extLst>
          </p:cNvPr>
          <p:cNvSpPr/>
          <p:nvPr/>
        </p:nvSpPr>
        <p:spPr>
          <a:xfrm rot="16200000">
            <a:off x="5659868" y="5708825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 descr="Banana outline">
            <a:extLst>
              <a:ext uri="{FF2B5EF4-FFF2-40B4-BE49-F238E27FC236}">
                <a16:creationId xmlns:a16="http://schemas.microsoft.com/office/drawing/2014/main" id="{42B8997F-7674-4A6C-B535-66895FDA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4854909"/>
            <a:ext cx="367662" cy="367342"/>
          </a:xfrm>
          <a:prstGeom prst="rect">
            <a:avLst/>
          </a:prstGeom>
        </p:spPr>
      </p:pic>
      <p:pic>
        <p:nvPicPr>
          <p:cNvPr id="98" name="Graphic 97" descr="Banana outline">
            <a:extLst>
              <a:ext uri="{FF2B5EF4-FFF2-40B4-BE49-F238E27FC236}">
                <a16:creationId xmlns:a16="http://schemas.microsoft.com/office/drawing/2014/main" id="{B4D8F1DA-3169-4769-A046-5737E68B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5695002"/>
            <a:ext cx="367662" cy="36734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D5DFC8A-6971-4BC2-86C6-F89CCC13D5B1}"/>
              </a:ext>
            </a:extLst>
          </p:cNvPr>
          <p:cNvSpPr txBox="1"/>
          <p:nvPr/>
        </p:nvSpPr>
        <p:spPr>
          <a:xfrm>
            <a:off x="2407833" y="4695585"/>
            <a:ext cx="31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venir Next LT Pro" panose="020B0504020202020204" pitchFamily="34" charset="0"/>
              </a:rPr>
              <a:t>System and Requirements Validation &amp; Verification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522E9B-CE89-4E16-9D49-866A84B5DE84}"/>
              </a:ext>
            </a:extLst>
          </p:cNvPr>
          <p:cNvSpPr txBox="1"/>
          <p:nvPr/>
        </p:nvSpPr>
        <p:spPr>
          <a:xfrm>
            <a:off x="2407833" y="5674178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Functional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0FFF6E-C732-4C73-8B92-9D83F8C00AA1}"/>
              </a:ext>
            </a:extLst>
          </p:cNvPr>
          <p:cNvSpPr/>
          <p:nvPr/>
        </p:nvSpPr>
        <p:spPr>
          <a:xfrm>
            <a:off x="1837391" y="1363545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92FFE-ABB9-4D74-811D-7903919331CE}"/>
              </a:ext>
            </a:extLst>
          </p:cNvPr>
          <p:cNvGrpSpPr/>
          <p:nvPr/>
        </p:nvGrpSpPr>
        <p:grpSpPr>
          <a:xfrm>
            <a:off x="1615771" y="1338512"/>
            <a:ext cx="630779" cy="641695"/>
            <a:chOff x="-2361518" y="2085802"/>
            <a:chExt cx="630779" cy="641695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425AD0B-FC3A-4A51-8EC6-A9B87ADABB6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08BFA18-7E55-4FCD-87D8-24A006E7FFF5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2BCF11-F435-410A-861A-DF11C10E87BA}"/>
              </a:ext>
            </a:extLst>
          </p:cNvPr>
          <p:cNvSpPr/>
          <p:nvPr/>
        </p:nvSpPr>
        <p:spPr>
          <a:xfrm rot="16200000">
            <a:off x="5659868" y="1509340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DEF56-0E28-4EE5-A212-CCF2E8BB0FB8}"/>
              </a:ext>
            </a:extLst>
          </p:cNvPr>
          <p:cNvSpPr/>
          <p:nvPr/>
        </p:nvSpPr>
        <p:spPr>
          <a:xfrm>
            <a:off x="1833034" y="220018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48B09-0BB9-4B63-A23B-77C6A0AAD1E7}"/>
              </a:ext>
            </a:extLst>
          </p:cNvPr>
          <p:cNvGrpSpPr/>
          <p:nvPr/>
        </p:nvGrpSpPr>
        <p:grpSpPr>
          <a:xfrm>
            <a:off x="1611414" y="2175154"/>
            <a:ext cx="630779" cy="641695"/>
            <a:chOff x="-2361518" y="2085802"/>
            <a:chExt cx="630779" cy="641695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06BE38F7-0308-4AD9-ABDF-6ADF8C670F10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8E603A-24CD-4E49-8B7D-CB3EDEBAE062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1D47740-A77D-49EC-918E-692BA9977EE0}"/>
              </a:ext>
            </a:extLst>
          </p:cNvPr>
          <p:cNvSpPr/>
          <p:nvPr/>
        </p:nvSpPr>
        <p:spPr>
          <a:xfrm rot="16200000">
            <a:off x="5655511" y="234598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A4739F-D5E0-465B-8232-D467138576D2}"/>
              </a:ext>
            </a:extLst>
          </p:cNvPr>
          <p:cNvSpPr/>
          <p:nvPr/>
        </p:nvSpPr>
        <p:spPr>
          <a:xfrm>
            <a:off x="1826731" y="3048539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076AB5-1A6A-4B43-BC63-AA8A562E6462}"/>
              </a:ext>
            </a:extLst>
          </p:cNvPr>
          <p:cNvGrpSpPr/>
          <p:nvPr/>
        </p:nvGrpSpPr>
        <p:grpSpPr>
          <a:xfrm>
            <a:off x="1605111" y="3023506"/>
            <a:ext cx="630779" cy="641695"/>
            <a:chOff x="-2361518" y="2085802"/>
            <a:chExt cx="630779" cy="641695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1400EBE-706B-4583-B4FA-B509ABAD9C4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70722C7-9467-48A6-A589-0315F8A2256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E99B00-D3EB-4415-AEDF-617230BBF3AC}"/>
              </a:ext>
            </a:extLst>
          </p:cNvPr>
          <p:cNvSpPr/>
          <p:nvPr/>
        </p:nvSpPr>
        <p:spPr>
          <a:xfrm rot="16200000">
            <a:off x="5649208" y="3194334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297FB-0B5A-4282-87B5-E55522195901}"/>
              </a:ext>
            </a:extLst>
          </p:cNvPr>
          <p:cNvSpPr/>
          <p:nvPr/>
        </p:nvSpPr>
        <p:spPr>
          <a:xfrm>
            <a:off x="1837391" y="3886596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8AAED9-6075-4C50-9A8C-6E8DED50DF2A}"/>
              </a:ext>
            </a:extLst>
          </p:cNvPr>
          <p:cNvGrpSpPr/>
          <p:nvPr/>
        </p:nvGrpSpPr>
        <p:grpSpPr>
          <a:xfrm>
            <a:off x="1615771" y="3861563"/>
            <a:ext cx="630779" cy="641695"/>
            <a:chOff x="-2361518" y="2085802"/>
            <a:chExt cx="630779" cy="641695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C172B9C9-DBD7-4DF4-8C76-3D841549AED1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F46C6DCC-4A3B-4945-9CD8-638D01BA07CB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07CC645-1F3F-4DBA-A14F-AAC0C42FBF49}"/>
              </a:ext>
            </a:extLst>
          </p:cNvPr>
          <p:cNvSpPr/>
          <p:nvPr/>
        </p:nvSpPr>
        <p:spPr>
          <a:xfrm rot="16200000">
            <a:off x="5659868" y="4032391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raphic 92" descr="Banana outline">
            <a:extLst>
              <a:ext uri="{FF2B5EF4-FFF2-40B4-BE49-F238E27FC236}">
                <a16:creationId xmlns:a16="http://schemas.microsoft.com/office/drawing/2014/main" id="{10A5FE80-5640-40C0-9F2A-96F50F9B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1467765"/>
            <a:ext cx="367662" cy="367342"/>
          </a:xfrm>
          <a:prstGeom prst="rect">
            <a:avLst/>
          </a:prstGeom>
        </p:spPr>
      </p:pic>
      <p:pic>
        <p:nvPicPr>
          <p:cNvPr id="94" name="Graphic 93" descr="Banana outline">
            <a:extLst>
              <a:ext uri="{FF2B5EF4-FFF2-40B4-BE49-F238E27FC236}">
                <a16:creationId xmlns:a16="http://schemas.microsoft.com/office/drawing/2014/main" id="{63B45462-6C56-4061-8079-A4F061A5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465" y="2320745"/>
            <a:ext cx="367662" cy="367342"/>
          </a:xfrm>
          <a:prstGeom prst="rect">
            <a:avLst/>
          </a:prstGeom>
        </p:spPr>
      </p:pic>
      <p:pic>
        <p:nvPicPr>
          <p:cNvPr id="95" name="Graphic 94" descr="Banana outline">
            <a:extLst>
              <a:ext uri="{FF2B5EF4-FFF2-40B4-BE49-F238E27FC236}">
                <a16:creationId xmlns:a16="http://schemas.microsoft.com/office/drawing/2014/main" id="{1654DC58-CA8C-4B3F-A109-F69EB1B5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162" y="3149097"/>
            <a:ext cx="367662" cy="367342"/>
          </a:xfrm>
          <a:prstGeom prst="rect">
            <a:avLst/>
          </a:prstGeom>
        </p:spPr>
      </p:pic>
      <p:pic>
        <p:nvPicPr>
          <p:cNvPr id="96" name="Graphic 95" descr="Banana outline">
            <a:extLst>
              <a:ext uri="{FF2B5EF4-FFF2-40B4-BE49-F238E27FC236}">
                <a16:creationId xmlns:a16="http://schemas.microsoft.com/office/drawing/2014/main" id="{F378B4B5-69A6-4F0E-9C8D-54CF1F2E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3978911"/>
            <a:ext cx="367662" cy="36734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5F70165-E42A-4FE6-8818-1222072A67BA}"/>
              </a:ext>
            </a:extLst>
          </p:cNvPr>
          <p:cNvSpPr txBox="1"/>
          <p:nvPr/>
        </p:nvSpPr>
        <p:spPr>
          <a:xfrm>
            <a:off x="2407833" y="1474693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AB785C-7780-4C0A-A35D-2A8285CF3D6F}"/>
              </a:ext>
            </a:extLst>
          </p:cNvPr>
          <p:cNvSpPr txBox="1"/>
          <p:nvPr/>
        </p:nvSpPr>
        <p:spPr>
          <a:xfrm>
            <a:off x="2403476" y="2317600"/>
            <a:ext cx="354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Problem Statement &amp; Solution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0AC3EA-E3A3-4B41-8A95-8598D1B4DF4A}"/>
              </a:ext>
            </a:extLst>
          </p:cNvPr>
          <p:cNvSpPr txBox="1"/>
          <p:nvPr/>
        </p:nvSpPr>
        <p:spPr>
          <a:xfrm>
            <a:off x="2397173" y="3159687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Requirements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F19080-BB33-48F7-988D-BE1DCB9F025B}"/>
              </a:ext>
            </a:extLst>
          </p:cNvPr>
          <p:cNvSpPr txBox="1"/>
          <p:nvPr/>
        </p:nvSpPr>
        <p:spPr>
          <a:xfrm>
            <a:off x="2407833" y="3987349"/>
            <a:ext cx="2300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Use Case Model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6158E5-D229-4BDB-B000-3257655CF0F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3C26-DE1D-41A4-98C6-DF4116E7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27" y="333531"/>
            <a:ext cx="10515600" cy="69648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Agenda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14978-0862-4173-BC4F-D1E10ACFEF35}"/>
              </a:ext>
            </a:extLst>
          </p:cNvPr>
          <p:cNvSpPr/>
          <p:nvPr/>
        </p:nvSpPr>
        <p:spPr>
          <a:xfrm>
            <a:off x="7420007" y="2659542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2983FD-4BBC-4BA5-9701-25F368EF61B8}"/>
              </a:ext>
            </a:extLst>
          </p:cNvPr>
          <p:cNvGrpSpPr/>
          <p:nvPr/>
        </p:nvGrpSpPr>
        <p:grpSpPr>
          <a:xfrm>
            <a:off x="7207137" y="2634509"/>
            <a:ext cx="630779" cy="641695"/>
            <a:chOff x="-2361518" y="2085802"/>
            <a:chExt cx="630779" cy="641695"/>
          </a:xfrm>
        </p:grpSpPr>
        <p:sp>
          <p:nvSpPr>
            <p:cNvPr id="51" name="Teardrop 50">
              <a:extLst>
                <a:ext uri="{FF2B5EF4-FFF2-40B4-BE49-F238E27FC236}">
                  <a16:creationId xmlns:a16="http://schemas.microsoft.com/office/drawing/2014/main" id="{743E451E-4DC5-4199-9B9E-7B3B1350F374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E60FBDB-6326-43E2-B2AC-33AB3B0AF041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53C2C27-ED7E-4811-931A-08C56F2E3E33}"/>
              </a:ext>
            </a:extLst>
          </p:cNvPr>
          <p:cNvSpPr/>
          <p:nvPr/>
        </p:nvSpPr>
        <p:spPr>
          <a:xfrm rot="16200000">
            <a:off x="10430241" y="2824087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403FDC-1567-4CED-8E24-9194F5A760AD}"/>
              </a:ext>
            </a:extLst>
          </p:cNvPr>
          <p:cNvSpPr/>
          <p:nvPr/>
        </p:nvSpPr>
        <p:spPr>
          <a:xfrm>
            <a:off x="7466685" y="3517984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E36197-EA34-4548-9B7C-A3A32739135E}"/>
              </a:ext>
            </a:extLst>
          </p:cNvPr>
          <p:cNvGrpSpPr/>
          <p:nvPr/>
        </p:nvGrpSpPr>
        <p:grpSpPr>
          <a:xfrm>
            <a:off x="7253815" y="3492951"/>
            <a:ext cx="630779" cy="641695"/>
            <a:chOff x="-2361518" y="2085802"/>
            <a:chExt cx="630779" cy="641695"/>
          </a:xfrm>
        </p:grpSpPr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0923A2DB-4F7D-4338-ABFD-CB6C14251CF9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89CDB49-6039-45D8-A91A-6E8F43A4FCA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02AF852-3523-4D36-B48E-D5962E6312E4}"/>
              </a:ext>
            </a:extLst>
          </p:cNvPr>
          <p:cNvSpPr/>
          <p:nvPr/>
        </p:nvSpPr>
        <p:spPr>
          <a:xfrm rot="16200000">
            <a:off x="10453488" y="3696749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86575-CB42-475E-B3F7-FFE470C7F7F6}"/>
              </a:ext>
            </a:extLst>
          </p:cNvPr>
          <p:cNvSpPr/>
          <p:nvPr/>
        </p:nvSpPr>
        <p:spPr>
          <a:xfrm>
            <a:off x="7466685" y="4380613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98AFB2-F31F-41B6-815F-D333BBD81478}"/>
              </a:ext>
            </a:extLst>
          </p:cNvPr>
          <p:cNvGrpSpPr/>
          <p:nvPr/>
        </p:nvGrpSpPr>
        <p:grpSpPr>
          <a:xfrm>
            <a:off x="7253815" y="4355580"/>
            <a:ext cx="630779" cy="641695"/>
            <a:chOff x="-2361518" y="2085802"/>
            <a:chExt cx="630779" cy="641695"/>
          </a:xfrm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D8F8A345-1B40-4ABE-AFC9-A3DC3270AD2B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245E1684-D3BC-4259-890F-AACB157C58B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11DD224-4F65-4A1C-B965-6A59A6BF5AB6}"/>
              </a:ext>
            </a:extLst>
          </p:cNvPr>
          <p:cNvSpPr/>
          <p:nvPr/>
        </p:nvSpPr>
        <p:spPr>
          <a:xfrm rot="16200000">
            <a:off x="10476919" y="4545158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525F1A-2BB0-4236-928D-06E5EBBD18D0}"/>
              </a:ext>
            </a:extLst>
          </p:cNvPr>
          <p:cNvSpPr/>
          <p:nvPr/>
        </p:nvSpPr>
        <p:spPr>
          <a:xfrm>
            <a:off x="7466685" y="5201900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D81A9B-896E-4EBE-8935-9B10F370F1E3}"/>
              </a:ext>
            </a:extLst>
          </p:cNvPr>
          <p:cNvGrpSpPr/>
          <p:nvPr/>
        </p:nvGrpSpPr>
        <p:grpSpPr>
          <a:xfrm>
            <a:off x="7253815" y="5176867"/>
            <a:ext cx="630779" cy="641695"/>
            <a:chOff x="-2361518" y="2085802"/>
            <a:chExt cx="630779" cy="641695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BFD541F9-2C22-4780-9E76-9A7923202A13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DF79AD2-81E8-4E74-BF4C-3B23A696D26D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B43FE01-0D06-4912-B8E0-8AE00E37A065}"/>
              </a:ext>
            </a:extLst>
          </p:cNvPr>
          <p:cNvSpPr/>
          <p:nvPr/>
        </p:nvSpPr>
        <p:spPr>
          <a:xfrm rot="16200000">
            <a:off x="10476919" y="5366445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Graphic 99" descr="Banana outline">
            <a:extLst>
              <a:ext uri="{FF2B5EF4-FFF2-40B4-BE49-F238E27FC236}">
                <a16:creationId xmlns:a16="http://schemas.microsoft.com/office/drawing/2014/main" id="{838D44DD-1A09-467F-97BF-1C64B8B55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201" y="2763762"/>
            <a:ext cx="367662" cy="367342"/>
          </a:xfrm>
          <a:prstGeom prst="rect">
            <a:avLst/>
          </a:prstGeom>
        </p:spPr>
      </p:pic>
      <p:pic>
        <p:nvPicPr>
          <p:cNvPr id="101" name="Graphic 100" descr="Banana outline">
            <a:extLst>
              <a:ext uri="{FF2B5EF4-FFF2-40B4-BE49-F238E27FC236}">
                <a16:creationId xmlns:a16="http://schemas.microsoft.com/office/drawing/2014/main" id="{7B60EC38-4819-4995-ADFF-5480F019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3638542"/>
            <a:ext cx="367662" cy="367342"/>
          </a:xfrm>
          <a:prstGeom prst="rect">
            <a:avLst/>
          </a:prstGeom>
        </p:spPr>
      </p:pic>
      <p:pic>
        <p:nvPicPr>
          <p:cNvPr id="102" name="Graphic 101" descr="Banana outline">
            <a:extLst>
              <a:ext uri="{FF2B5EF4-FFF2-40B4-BE49-F238E27FC236}">
                <a16:creationId xmlns:a16="http://schemas.microsoft.com/office/drawing/2014/main" id="{78F7737F-B43D-4EE6-8197-CBBCCD3BF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4481171"/>
            <a:ext cx="367662" cy="367342"/>
          </a:xfrm>
          <a:prstGeom prst="rect">
            <a:avLst/>
          </a:prstGeom>
        </p:spPr>
      </p:pic>
      <p:pic>
        <p:nvPicPr>
          <p:cNvPr id="103" name="Graphic 102" descr="Banana outline">
            <a:extLst>
              <a:ext uri="{FF2B5EF4-FFF2-40B4-BE49-F238E27FC236}">
                <a16:creationId xmlns:a16="http://schemas.microsoft.com/office/drawing/2014/main" id="{5AA1974F-11B2-43B0-B4B9-07EC84E9C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5294215"/>
            <a:ext cx="367662" cy="36734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D6ACB95-E47C-4EFA-B49B-2349BD5D6840}"/>
              </a:ext>
            </a:extLst>
          </p:cNvPr>
          <p:cNvSpPr txBox="1"/>
          <p:nvPr/>
        </p:nvSpPr>
        <p:spPr>
          <a:xfrm>
            <a:off x="8076130" y="2759756"/>
            <a:ext cx="190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Analysis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76FBC61-7A3F-4F5A-BF7F-5FECDF06D30B}"/>
              </a:ext>
            </a:extLst>
          </p:cNvPr>
          <p:cNvSpPr txBox="1"/>
          <p:nvPr/>
        </p:nvSpPr>
        <p:spPr>
          <a:xfrm>
            <a:off x="8083690" y="363854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WBS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135652-8C08-4944-ACFA-6E8DDE345E50}"/>
              </a:ext>
            </a:extLst>
          </p:cNvPr>
          <p:cNvSpPr txBox="1"/>
          <p:nvPr/>
        </p:nvSpPr>
        <p:spPr>
          <a:xfrm>
            <a:off x="8102443" y="451051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Cost Estimation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72BA6A0-D46E-47A8-960A-E641B4F776B4}"/>
              </a:ext>
            </a:extLst>
          </p:cNvPr>
          <p:cNvSpPr txBox="1"/>
          <p:nvPr/>
        </p:nvSpPr>
        <p:spPr>
          <a:xfrm>
            <a:off x="8117267" y="5304452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Conclusion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81810B-6D20-471E-B649-9B376342BA7C}"/>
              </a:ext>
            </a:extLst>
          </p:cNvPr>
          <p:cNvSpPr txBox="1"/>
          <p:nvPr/>
        </p:nvSpPr>
        <p:spPr>
          <a:xfrm>
            <a:off x="1184778" y="1426546"/>
            <a:ext cx="40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A28466-135E-4F80-A660-7702BAE623BE}"/>
              </a:ext>
            </a:extLst>
          </p:cNvPr>
          <p:cNvSpPr txBox="1"/>
          <p:nvPr/>
        </p:nvSpPr>
        <p:spPr>
          <a:xfrm>
            <a:off x="1049784" y="226931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2.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A7CD9-B944-4768-A441-B1B880FD4F1C}"/>
              </a:ext>
            </a:extLst>
          </p:cNvPr>
          <p:cNvSpPr txBox="1"/>
          <p:nvPr/>
        </p:nvSpPr>
        <p:spPr>
          <a:xfrm>
            <a:off x="1160512" y="3158757"/>
            <a:ext cx="44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3.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04D363-D3D3-4153-B3B5-18063148111C}"/>
              </a:ext>
            </a:extLst>
          </p:cNvPr>
          <p:cNvSpPr txBox="1"/>
          <p:nvPr/>
        </p:nvSpPr>
        <p:spPr>
          <a:xfrm>
            <a:off x="1066641" y="3974388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4.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F5DD9A-4F86-4214-AB0C-B9DD2F8C3F9F}"/>
              </a:ext>
            </a:extLst>
          </p:cNvPr>
          <p:cNvSpPr txBox="1"/>
          <p:nvPr/>
        </p:nvSpPr>
        <p:spPr>
          <a:xfrm>
            <a:off x="1081524" y="481285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5.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664BC-F33C-4AA4-BB02-2E6A0B8B7A4E}"/>
              </a:ext>
            </a:extLst>
          </p:cNvPr>
          <p:cNvSpPr txBox="1"/>
          <p:nvPr/>
        </p:nvSpPr>
        <p:spPr>
          <a:xfrm>
            <a:off x="1081187" y="5654115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6.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4D4475-AB7C-4FDC-AC93-7E1E7FA18835}"/>
              </a:ext>
            </a:extLst>
          </p:cNvPr>
          <p:cNvSpPr txBox="1"/>
          <p:nvPr/>
        </p:nvSpPr>
        <p:spPr>
          <a:xfrm>
            <a:off x="6621738" y="185286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7.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0C09E5-1B6A-4A2E-BD73-7BFBA68B98E5}"/>
              </a:ext>
            </a:extLst>
          </p:cNvPr>
          <p:cNvSpPr txBox="1"/>
          <p:nvPr/>
        </p:nvSpPr>
        <p:spPr>
          <a:xfrm>
            <a:off x="6621738" y="2764240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8.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40F82AA-4189-40AE-986D-0FCF104C4568}"/>
              </a:ext>
            </a:extLst>
          </p:cNvPr>
          <p:cNvSpPr txBox="1"/>
          <p:nvPr/>
        </p:nvSpPr>
        <p:spPr>
          <a:xfrm>
            <a:off x="6618968" y="3588753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9.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B27DC56-488A-4A1E-A066-400EA287E70A}"/>
              </a:ext>
            </a:extLst>
          </p:cNvPr>
          <p:cNvSpPr txBox="1"/>
          <p:nvPr/>
        </p:nvSpPr>
        <p:spPr>
          <a:xfrm>
            <a:off x="6432579" y="4458222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10.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3234FB-BD67-42B3-A1C4-D914D22F9234}"/>
              </a:ext>
            </a:extLst>
          </p:cNvPr>
          <p:cNvSpPr txBox="1"/>
          <p:nvPr/>
        </p:nvSpPr>
        <p:spPr>
          <a:xfrm>
            <a:off x="6441223" y="5273674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66066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E26158E5-D229-4BDB-B000-3257655CF0F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3C26-DE1D-41A4-98C6-DF4116E7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27" y="333531"/>
            <a:ext cx="10515600" cy="69648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0FFF6E-C732-4C73-8B92-9D83F8C00AA1}"/>
              </a:ext>
            </a:extLst>
          </p:cNvPr>
          <p:cNvSpPr/>
          <p:nvPr/>
        </p:nvSpPr>
        <p:spPr>
          <a:xfrm>
            <a:off x="1837391" y="1363545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92FFE-ABB9-4D74-811D-7903919331CE}"/>
              </a:ext>
            </a:extLst>
          </p:cNvPr>
          <p:cNvGrpSpPr/>
          <p:nvPr/>
        </p:nvGrpSpPr>
        <p:grpSpPr>
          <a:xfrm>
            <a:off x="1615771" y="1338512"/>
            <a:ext cx="630779" cy="641695"/>
            <a:chOff x="-2361518" y="2085802"/>
            <a:chExt cx="630779" cy="641695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425AD0B-FC3A-4A51-8EC6-A9B87ADABB6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08BFA18-7E55-4FCD-87D8-24A006E7FFF5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2BCF11-F435-410A-861A-DF11C10E87BA}"/>
              </a:ext>
            </a:extLst>
          </p:cNvPr>
          <p:cNvSpPr/>
          <p:nvPr/>
        </p:nvSpPr>
        <p:spPr>
          <a:xfrm rot="16200000">
            <a:off x="5659868" y="1509340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DEF56-0E28-4EE5-A212-CCF2E8BB0FB8}"/>
              </a:ext>
            </a:extLst>
          </p:cNvPr>
          <p:cNvSpPr/>
          <p:nvPr/>
        </p:nvSpPr>
        <p:spPr>
          <a:xfrm>
            <a:off x="1833034" y="220018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48B09-0BB9-4B63-A23B-77C6A0AAD1E7}"/>
              </a:ext>
            </a:extLst>
          </p:cNvPr>
          <p:cNvGrpSpPr/>
          <p:nvPr/>
        </p:nvGrpSpPr>
        <p:grpSpPr>
          <a:xfrm>
            <a:off x="1611414" y="2175154"/>
            <a:ext cx="630779" cy="641695"/>
            <a:chOff x="-2361518" y="2085802"/>
            <a:chExt cx="630779" cy="641695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06BE38F7-0308-4AD9-ABDF-6ADF8C670F10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8E603A-24CD-4E49-8B7D-CB3EDEBAE062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1D47740-A77D-49EC-918E-692BA9977EE0}"/>
              </a:ext>
            </a:extLst>
          </p:cNvPr>
          <p:cNvSpPr/>
          <p:nvPr/>
        </p:nvSpPr>
        <p:spPr>
          <a:xfrm rot="16200000">
            <a:off x="5655511" y="234598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A4739F-D5E0-465B-8232-D467138576D2}"/>
              </a:ext>
            </a:extLst>
          </p:cNvPr>
          <p:cNvSpPr/>
          <p:nvPr/>
        </p:nvSpPr>
        <p:spPr>
          <a:xfrm>
            <a:off x="1826731" y="3048539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076AB5-1A6A-4B43-BC63-AA8A562E6462}"/>
              </a:ext>
            </a:extLst>
          </p:cNvPr>
          <p:cNvGrpSpPr/>
          <p:nvPr/>
        </p:nvGrpSpPr>
        <p:grpSpPr>
          <a:xfrm>
            <a:off x="1605111" y="3023506"/>
            <a:ext cx="630779" cy="641695"/>
            <a:chOff x="-2361518" y="2085802"/>
            <a:chExt cx="630779" cy="641695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1400EBE-706B-4583-B4FA-B509ABAD9C4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70722C7-9467-48A6-A589-0315F8A2256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E99B00-D3EB-4415-AEDF-617230BBF3AC}"/>
              </a:ext>
            </a:extLst>
          </p:cNvPr>
          <p:cNvSpPr/>
          <p:nvPr/>
        </p:nvSpPr>
        <p:spPr>
          <a:xfrm rot="16200000">
            <a:off x="5649208" y="3194334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297FB-0B5A-4282-87B5-E55522195901}"/>
              </a:ext>
            </a:extLst>
          </p:cNvPr>
          <p:cNvSpPr/>
          <p:nvPr/>
        </p:nvSpPr>
        <p:spPr>
          <a:xfrm>
            <a:off x="1837391" y="3886596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8AAED9-6075-4C50-9A8C-6E8DED50DF2A}"/>
              </a:ext>
            </a:extLst>
          </p:cNvPr>
          <p:cNvGrpSpPr/>
          <p:nvPr/>
        </p:nvGrpSpPr>
        <p:grpSpPr>
          <a:xfrm>
            <a:off x="1615771" y="3861563"/>
            <a:ext cx="630779" cy="641695"/>
            <a:chOff x="-2361518" y="2085802"/>
            <a:chExt cx="630779" cy="641695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C172B9C9-DBD7-4DF4-8C76-3D841549AED1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F46C6DCC-4A3B-4945-9CD8-638D01BA07CB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07CC645-1F3F-4DBA-A14F-AAC0C42FBF49}"/>
              </a:ext>
            </a:extLst>
          </p:cNvPr>
          <p:cNvSpPr/>
          <p:nvPr/>
        </p:nvSpPr>
        <p:spPr>
          <a:xfrm rot="16200000">
            <a:off x="5659868" y="4032391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6932B-CAD0-4750-B913-243FED1B6BB2}"/>
              </a:ext>
            </a:extLst>
          </p:cNvPr>
          <p:cNvSpPr/>
          <p:nvPr/>
        </p:nvSpPr>
        <p:spPr>
          <a:xfrm>
            <a:off x="1837391" y="472293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AE945B-0E35-4D46-8D89-36E98F3BEF82}"/>
              </a:ext>
            </a:extLst>
          </p:cNvPr>
          <p:cNvGrpSpPr/>
          <p:nvPr/>
        </p:nvGrpSpPr>
        <p:grpSpPr>
          <a:xfrm>
            <a:off x="1615771" y="4697904"/>
            <a:ext cx="630779" cy="641695"/>
            <a:chOff x="-2361518" y="2085802"/>
            <a:chExt cx="630779" cy="641695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C8EDC6E3-34AF-4A0E-8325-CDCC0C7E11E6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FDA4B3D9-4E86-493B-BF2A-D26202AF9633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FAB2BE-3CEF-4E5F-A4D0-DE6A9A2F0DA7}"/>
              </a:ext>
            </a:extLst>
          </p:cNvPr>
          <p:cNvSpPr/>
          <p:nvPr/>
        </p:nvSpPr>
        <p:spPr>
          <a:xfrm rot="16200000">
            <a:off x="5659868" y="486873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65BE7-1803-4758-88A6-5C492C758E95}"/>
              </a:ext>
            </a:extLst>
          </p:cNvPr>
          <p:cNvSpPr/>
          <p:nvPr/>
        </p:nvSpPr>
        <p:spPr>
          <a:xfrm>
            <a:off x="1837391" y="5563030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B29D9-144E-42DE-8775-57075FBDEF1B}"/>
              </a:ext>
            </a:extLst>
          </p:cNvPr>
          <p:cNvGrpSpPr/>
          <p:nvPr/>
        </p:nvGrpSpPr>
        <p:grpSpPr>
          <a:xfrm>
            <a:off x="1615771" y="5537997"/>
            <a:ext cx="630779" cy="641695"/>
            <a:chOff x="-2361518" y="2085802"/>
            <a:chExt cx="630779" cy="641695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5A7306ED-4619-477D-800D-8651FA2FF3AC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A140241-A29C-4861-9A88-56A5D0253914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C0D5547-8899-4347-8BE9-549A8A31F6B3}"/>
              </a:ext>
            </a:extLst>
          </p:cNvPr>
          <p:cNvSpPr/>
          <p:nvPr/>
        </p:nvSpPr>
        <p:spPr>
          <a:xfrm rot="16200000">
            <a:off x="5659868" y="5708825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1B4312-2979-4B55-A026-EC18FD6D687B}"/>
              </a:ext>
            </a:extLst>
          </p:cNvPr>
          <p:cNvSpPr/>
          <p:nvPr/>
        </p:nvSpPr>
        <p:spPr>
          <a:xfrm>
            <a:off x="7420007" y="1766930"/>
            <a:ext cx="3284521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A6381F-1048-4A9A-9E59-A8562C81E3CE}"/>
              </a:ext>
            </a:extLst>
          </p:cNvPr>
          <p:cNvGrpSpPr/>
          <p:nvPr/>
        </p:nvGrpSpPr>
        <p:grpSpPr>
          <a:xfrm>
            <a:off x="7198387" y="1741897"/>
            <a:ext cx="630779" cy="641695"/>
            <a:chOff x="-2361518" y="2085802"/>
            <a:chExt cx="630779" cy="641695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D4E0F08E-4681-457B-A187-4DD1E9022717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F25F2C2-81DC-4E60-B803-13B7B9BBBBF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705592A-70AD-4855-9DD5-7ED407E6AF2C}"/>
              </a:ext>
            </a:extLst>
          </p:cNvPr>
          <p:cNvSpPr/>
          <p:nvPr/>
        </p:nvSpPr>
        <p:spPr>
          <a:xfrm rot="16200000">
            <a:off x="10363440" y="1926808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214978-0862-4173-BC4F-D1E10ACFEF35}"/>
              </a:ext>
            </a:extLst>
          </p:cNvPr>
          <p:cNvSpPr/>
          <p:nvPr/>
        </p:nvSpPr>
        <p:spPr>
          <a:xfrm>
            <a:off x="7420007" y="2659542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2983FD-4BBC-4BA5-9701-25F368EF61B8}"/>
              </a:ext>
            </a:extLst>
          </p:cNvPr>
          <p:cNvGrpSpPr/>
          <p:nvPr/>
        </p:nvGrpSpPr>
        <p:grpSpPr>
          <a:xfrm>
            <a:off x="7207137" y="2634509"/>
            <a:ext cx="630779" cy="641695"/>
            <a:chOff x="-2361518" y="2085802"/>
            <a:chExt cx="630779" cy="641695"/>
          </a:xfrm>
        </p:grpSpPr>
        <p:sp>
          <p:nvSpPr>
            <p:cNvPr id="51" name="Teardrop 50">
              <a:extLst>
                <a:ext uri="{FF2B5EF4-FFF2-40B4-BE49-F238E27FC236}">
                  <a16:creationId xmlns:a16="http://schemas.microsoft.com/office/drawing/2014/main" id="{743E451E-4DC5-4199-9B9E-7B3B1350F374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E60FBDB-6326-43E2-B2AC-33AB3B0AF041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53C2C27-ED7E-4811-931A-08C56F2E3E33}"/>
              </a:ext>
            </a:extLst>
          </p:cNvPr>
          <p:cNvSpPr/>
          <p:nvPr/>
        </p:nvSpPr>
        <p:spPr>
          <a:xfrm rot="16200000">
            <a:off x="10430241" y="2824087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403FDC-1567-4CED-8E24-9194F5A760AD}"/>
              </a:ext>
            </a:extLst>
          </p:cNvPr>
          <p:cNvSpPr/>
          <p:nvPr/>
        </p:nvSpPr>
        <p:spPr>
          <a:xfrm>
            <a:off x="7466685" y="3517984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E36197-EA34-4548-9B7C-A3A32739135E}"/>
              </a:ext>
            </a:extLst>
          </p:cNvPr>
          <p:cNvGrpSpPr/>
          <p:nvPr/>
        </p:nvGrpSpPr>
        <p:grpSpPr>
          <a:xfrm>
            <a:off x="7253815" y="3492951"/>
            <a:ext cx="630779" cy="641695"/>
            <a:chOff x="-2361518" y="2085802"/>
            <a:chExt cx="630779" cy="641695"/>
          </a:xfrm>
        </p:grpSpPr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0923A2DB-4F7D-4338-ABFD-CB6C14251CF9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89CDB49-6039-45D8-A91A-6E8F43A4FCA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02AF852-3523-4D36-B48E-D5962E6312E4}"/>
              </a:ext>
            </a:extLst>
          </p:cNvPr>
          <p:cNvSpPr/>
          <p:nvPr/>
        </p:nvSpPr>
        <p:spPr>
          <a:xfrm rot="16200000">
            <a:off x="10453488" y="3696749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86575-CB42-475E-B3F7-FFE470C7F7F6}"/>
              </a:ext>
            </a:extLst>
          </p:cNvPr>
          <p:cNvSpPr/>
          <p:nvPr/>
        </p:nvSpPr>
        <p:spPr>
          <a:xfrm>
            <a:off x="7466685" y="4380613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98AFB2-F31F-41B6-815F-D333BBD81478}"/>
              </a:ext>
            </a:extLst>
          </p:cNvPr>
          <p:cNvGrpSpPr/>
          <p:nvPr/>
        </p:nvGrpSpPr>
        <p:grpSpPr>
          <a:xfrm>
            <a:off x="7253815" y="4355580"/>
            <a:ext cx="630779" cy="641695"/>
            <a:chOff x="-2361518" y="2085802"/>
            <a:chExt cx="630779" cy="641695"/>
          </a:xfrm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D8F8A345-1B40-4ABE-AFC9-A3DC3270AD2B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245E1684-D3BC-4259-890F-AACB157C58B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11DD224-4F65-4A1C-B965-6A59A6BF5AB6}"/>
              </a:ext>
            </a:extLst>
          </p:cNvPr>
          <p:cNvSpPr/>
          <p:nvPr/>
        </p:nvSpPr>
        <p:spPr>
          <a:xfrm rot="16200000">
            <a:off x="10476919" y="4545158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525F1A-2BB0-4236-928D-06E5EBBD18D0}"/>
              </a:ext>
            </a:extLst>
          </p:cNvPr>
          <p:cNvSpPr/>
          <p:nvPr/>
        </p:nvSpPr>
        <p:spPr>
          <a:xfrm>
            <a:off x="7466685" y="5201900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D81A9B-896E-4EBE-8935-9B10F370F1E3}"/>
              </a:ext>
            </a:extLst>
          </p:cNvPr>
          <p:cNvGrpSpPr/>
          <p:nvPr/>
        </p:nvGrpSpPr>
        <p:grpSpPr>
          <a:xfrm>
            <a:off x="7253815" y="5176867"/>
            <a:ext cx="630779" cy="641695"/>
            <a:chOff x="-2361518" y="2085802"/>
            <a:chExt cx="630779" cy="641695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BFD541F9-2C22-4780-9E76-9A7923202A13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DF79AD2-81E8-4E74-BF4C-3B23A696D26D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B43FE01-0D06-4912-B8E0-8AE00E37A065}"/>
              </a:ext>
            </a:extLst>
          </p:cNvPr>
          <p:cNvSpPr/>
          <p:nvPr/>
        </p:nvSpPr>
        <p:spPr>
          <a:xfrm rot="16200000">
            <a:off x="10476919" y="5366445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raphic 92" descr="Banana outline">
            <a:extLst>
              <a:ext uri="{FF2B5EF4-FFF2-40B4-BE49-F238E27FC236}">
                <a16:creationId xmlns:a16="http://schemas.microsoft.com/office/drawing/2014/main" id="{10A5FE80-5640-40C0-9F2A-96F50F9BC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822" y="1467765"/>
            <a:ext cx="367662" cy="367342"/>
          </a:xfrm>
          <a:prstGeom prst="rect">
            <a:avLst/>
          </a:prstGeom>
        </p:spPr>
      </p:pic>
      <p:pic>
        <p:nvPicPr>
          <p:cNvPr id="94" name="Graphic 93" descr="Banana outline">
            <a:extLst>
              <a:ext uri="{FF2B5EF4-FFF2-40B4-BE49-F238E27FC236}">
                <a16:creationId xmlns:a16="http://schemas.microsoft.com/office/drawing/2014/main" id="{63B45462-6C56-4061-8079-A4F061A53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8465" y="2320745"/>
            <a:ext cx="367662" cy="367342"/>
          </a:xfrm>
          <a:prstGeom prst="rect">
            <a:avLst/>
          </a:prstGeom>
        </p:spPr>
      </p:pic>
      <p:pic>
        <p:nvPicPr>
          <p:cNvPr id="95" name="Graphic 94" descr="Banana outline">
            <a:extLst>
              <a:ext uri="{FF2B5EF4-FFF2-40B4-BE49-F238E27FC236}">
                <a16:creationId xmlns:a16="http://schemas.microsoft.com/office/drawing/2014/main" id="{1654DC58-CA8C-4B3F-A109-F69EB1B5A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162" y="3149097"/>
            <a:ext cx="367662" cy="367342"/>
          </a:xfrm>
          <a:prstGeom prst="rect">
            <a:avLst/>
          </a:prstGeom>
        </p:spPr>
      </p:pic>
      <p:pic>
        <p:nvPicPr>
          <p:cNvPr id="96" name="Graphic 95" descr="Banana outline">
            <a:extLst>
              <a:ext uri="{FF2B5EF4-FFF2-40B4-BE49-F238E27FC236}">
                <a16:creationId xmlns:a16="http://schemas.microsoft.com/office/drawing/2014/main" id="{F378B4B5-69A6-4F0E-9C8D-54CF1F2E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822" y="3978911"/>
            <a:ext cx="367662" cy="367342"/>
          </a:xfrm>
          <a:prstGeom prst="rect">
            <a:avLst/>
          </a:prstGeom>
        </p:spPr>
      </p:pic>
      <p:pic>
        <p:nvPicPr>
          <p:cNvPr id="97" name="Graphic 96" descr="Banana outline">
            <a:extLst>
              <a:ext uri="{FF2B5EF4-FFF2-40B4-BE49-F238E27FC236}">
                <a16:creationId xmlns:a16="http://schemas.microsoft.com/office/drawing/2014/main" id="{42B8997F-7674-4A6C-B535-66895FDA9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822" y="4854909"/>
            <a:ext cx="367662" cy="367342"/>
          </a:xfrm>
          <a:prstGeom prst="rect">
            <a:avLst/>
          </a:prstGeom>
        </p:spPr>
      </p:pic>
      <p:pic>
        <p:nvPicPr>
          <p:cNvPr id="98" name="Graphic 97" descr="Banana outline">
            <a:extLst>
              <a:ext uri="{FF2B5EF4-FFF2-40B4-BE49-F238E27FC236}">
                <a16:creationId xmlns:a16="http://schemas.microsoft.com/office/drawing/2014/main" id="{B4D8F1DA-3169-4769-A046-5737E68BA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2822" y="5695002"/>
            <a:ext cx="367662" cy="367342"/>
          </a:xfrm>
          <a:prstGeom prst="rect">
            <a:avLst/>
          </a:prstGeom>
        </p:spPr>
      </p:pic>
      <p:pic>
        <p:nvPicPr>
          <p:cNvPr id="99" name="Graphic 98" descr="Banana outline">
            <a:extLst>
              <a:ext uri="{FF2B5EF4-FFF2-40B4-BE49-F238E27FC236}">
                <a16:creationId xmlns:a16="http://schemas.microsoft.com/office/drawing/2014/main" id="{273E5993-0279-4B3E-84C8-6883B44CF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5438" y="1890659"/>
            <a:ext cx="367662" cy="367342"/>
          </a:xfrm>
          <a:prstGeom prst="rect">
            <a:avLst/>
          </a:prstGeom>
        </p:spPr>
      </p:pic>
      <p:pic>
        <p:nvPicPr>
          <p:cNvPr id="100" name="Graphic 99" descr="Banana outline">
            <a:extLst>
              <a:ext uri="{FF2B5EF4-FFF2-40B4-BE49-F238E27FC236}">
                <a16:creationId xmlns:a16="http://schemas.microsoft.com/office/drawing/2014/main" id="{838D44DD-1A09-467F-97BF-1C64B8B55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3201" y="2763762"/>
            <a:ext cx="367662" cy="367342"/>
          </a:xfrm>
          <a:prstGeom prst="rect">
            <a:avLst/>
          </a:prstGeom>
        </p:spPr>
      </p:pic>
      <p:pic>
        <p:nvPicPr>
          <p:cNvPr id="101" name="Graphic 100" descr="Banana outline">
            <a:extLst>
              <a:ext uri="{FF2B5EF4-FFF2-40B4-BE49-F238E27FC236}">
                <a16:creationId xmlns:a16="http://schemas.microsoft.com/office/drawing/2014/main" id="{7B60EC38-4819-4995-ADFF-5480F0194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879" y="3638542"/>
            <a:ext cx="367662" cy="367342"/>
          </a:xfrm>
          <a:prstGeom prst="rect">
            <a:avLst/>
          </a:prstGeom>
        </p:spPr>
      </p:pic>
      <p:pic>
        <p:nvPicPr>
          <p:cNvPr id="102" name="Graphic 101" descr="Banana outline">
            <a:extLst>
              <a:ext uri="{FF2B5EF4-FFF2-40B4-BE49-F238E27FC236}">
                <a16:creationId xmlns:a16="http://schemas.microsoft.com/office/drawing/2014/main" id="{78F7737F-B43D-4EE6-8197-CBBCCD3BF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879" y="4481171"/>
            <a:ext cx="367662" cy="367342"/>
          </a:xfrm>
          <a:prstGeom prst="rect">
            <a:avLst/>
          </a:prstGeom>
        </p:spPr>
      </p:pic>
      <p:pic>
        <p:nvPicPr>
          <p:cNvPr id="103" name="Graphic 102" descr="Banana outline">
            <a:extLst>
              <a:ext uri="{FF2B5EF4-FFF2-40B4-BE49-F238E27FC236}">
                <a16:creationId xmlns:a16="http://schemas.microsoft.com/office/drawing/2014/main" id="{5AA1974F-11B2-43B0-B4B9-07EC84E9C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879" y="5294215"/>
            <a:ext cx="367662" cy="36734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5F70165-E42A-4FE6-8818-1222072A67BA}"/>
              </a:ext>
            </a:extLst>
          </p:cNvPr>
          <p:cNvSpPr txBox="1"/>
          <p:nvPr/>
        </p:nvSpPr>
        <p:spPr>
          <a:xfrm>
            <a:off x="2407833" y="1474693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AB785C-7780-4C0A-A35D-2A8285CF3D6F}"/>
              </a:ext>
            </a:extLst>
          </p:cNvPr>
          <p:cNvSpPr txBox="1"/>
          <p:nvPr/>
        </p:nvSpPr>
        <p:spPr>
          <a:xfrm>
            <a:off x="2403476" y="2317600"/>
            <a:ext cx="354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Problem Statement &amp; Solution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0AC3EA-E3A3-4B41-8A95-8598D1B4DF4A}"/>
              </a:ext>
            </a:extLst>
          </p:cNvPr>
          <p:cNvSpPr txBox="1"/>
          <p:nvPr/>
        </p:nvSpPr>
        <p:spPr>
          <a:xfrm>
            <a:off x="2397173" y="3159687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Requirements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F19080-BB33-48F7-988D-BE1DCB9F025B}"/>
              </a:ext>
            </a:extLst>
          </p:cNvPr>
          <p:cNvSpPr txBox="1"/>
          <p:nvPr/>
        </p:nvSpPr>
        <p:spPr>
          <a:xfrm>
            <a:off x="2407833" y="3987349"/>
            <a:ext cx="2300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Use Case Model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5DFC8A-6971-4BC2-86C6-F89CCC13D5B1}"/>
              </a:ext>
            </a:extLst>
          </p:cNvPr>
          <p:cNvSpPr txBox="1"/>
          <p:nvPr/>
        </p:nvSpPr>
        <p:spPr>
          <a:xfrm>
            <a:off x="2407833" y="4695585"/>
            <a:ext cx="31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System and Requirements Validation &amp; Verification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522E9B-CE89-4E16-9D49-866A84B5DE84}"/>
              </a:ext>
            </a:extLst>
          </p:cNvPr>
          <p:cNvSpPr txBox="1"/>
          <p:nvPr/>
        </p:nvSpPr>
        <p:spPr>
          <a:xfrm>
            <a:off x="2407833" y="5674178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Functional Architecture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A6CF4A-BF6F-437B-874D-A7E98040359C}"/>
              </a:ext>
            </a:extLst>
          </p:cNvPr>
          <p:cNvSpPr txBox="1"/>
          <p:nvPr/>
        </p:nvSpPr>
        <p:spPr>
          <a:xfrm>
            <a:off x="8083690" y="1890726"/>
            <a:ext cx="25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Concept Exploration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D6ACB95-E47C-4EFA-B49B-2349BD5D6840}"/>
              </a:ext>
            </a:extLst>
          </p:cNvPr>
          <p:cNvSpPr txBox="1"/>
          <p:nvPr/>
        </p:nvSpPr>
        <p:spPr>
          <a:xfrm>
            <a:off x="8076130" y="2759756"/>
            <a:ext cx="190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Analysis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76FBC61-7A3F-4F5A-BF7F-5FECDF06D30B}"/>
              </a:ext>
            </a:extLst>
          </p:cNvPr>
          <p:cNvSpPr txBox="1"/>
          <p:nvPr/>
        </p:nvSpPr>
        <p:spPr>
          <a:xfrm>
            <a:off x="8083690" y="363854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WBS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135652-8C08-4944-ACFA-6E8DDE345E50}"/>
              </a:ext>
            </a:extLst>
          </p:cNvPr>
          <p:cNvSpPr txBox="1"/>
          <p:nvPr/>
        </p:nvSpPr>
        <p:spPr>
          <a:xfrm>
            <a:off x="8102443" y="451051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Cost Estimation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72BA6A0-D46E-47A8-960A-E641B4F776B4}"/>
              </a:ext>
            </a:extLst>
          </p:cNvPr>
          <p:cNvSpPr txBox="1"/>
          <p:nvPr/>
        </p:nvSpPr>
        <p:spPr>
          <a:xfrm>
            <a:off x="8117267" y="5304452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Conclusion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81810B-6D20-471E-B649-9B376342BA7C}"/>
              </a:ext>
            </a:extLst>
          </p:cNvPr>
          <p:cNvSpPr txBox="1"/>
          <p:nvPr/>
        </p:nvSpPr>
        <p:spPr>
          <a:xfrm>
            <a:off x="1184778" y="1426546"/>
            <a:ext cx="40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A28466-135E-4F80-A660-7702BAE623BE}"/>
              </a:ext>
            </a:extLst>
          </p:cNvPr>
          <p:cNvSpPr txBox="1"/>
          <p:nvPr/>
        </p:nvSpPr>
        <p:spPr>
          <a:xfrm>
            <a:off x="1049784" y="226931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2.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A7CD9-B944-4768-A441-B1B880FD4F1C}"/>
              </a:ext>
            </a:extLst>
          </p:cNvPr>
          <p:cNvSpPr txBox="1"/>
          <p:nvPr/>
        </p:nvSpPr>
        <p:spPr>
          <a:xfrm>
            <a:off x="1160512" y="3158757"/>
            <a:ext cx="44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3.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04D363-D3D3-4153-B3B5-18063148111C}"/>
              </a:ext>
            </a:extLst>
          </p:cNvPr>
          <p:cNvSpPr txBox="1"/>
          <p:nvPr/>
        </p:nvSpPr>
        <p:spPr>
          <a:xfrm>
            <a:off x="1066641" y="3974388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4.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F5DD9A-4F86-4214-AB0C-B9DD2F8C3F9F}"/>
              </a:ext>
            </a:extLst>
          </p:cNvPr>
          <p:cNvSpPr txBox="1"/>
          <p:nvPr/>
        </p:nvSpPr>
        <p:spPr>
          <a:xfrm>
            <a:off x="1081524" y="481285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5.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664BC-F33C-4AA4-BB02-2E6A0B8B7A4E}"/>
              </a:ext>
            </a:extLst>
          </p:cNvPr>
          <p:cNvSpPr txBox="1"/>
          <p:nvPr/>
        </p:nvSpPr>
        <p:spPr>
          <a:xfrm>
            <a:off x="1081187" y="5654115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6.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4D4475-AB7C-4FDC-AC93-7E1E7FA18835}"/>
              </a:ext>
            </a:extLst>
          </p:cNvPr>
          <p:cNvSpPr txBox="1"/>
          <p:nvPr/>
        </p:nvSpPr>
        <p:spPr>
          <a:xfrm>
            <a:off x="6621738" y="185286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7.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0C09E5-1B6A-4A2E-BD73-7BFBA68B98E5}"/>
              </a:ext>
            </a:extLst>
          </p:cNvPr>
          <p:cNvSpPr txBox="1"/>
          <p:nvPr/>
        </p:nvSpPr>
        <p:spPr>
          <a:xfrm>
            <a:off x="6621738" y="2764240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8.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40F82AA-4189-40AE-986D-0FCF104C4568}"/>
              </a:ext>
            </a:extLst>
          </p:cNvPr>
          <p:cNvSpPr txBox="1"/>
          <p:nvPr/>
        </p:nvSpPr>
        <p:spPr>
          <a:xfrm>
            <a:off x="6618968" y="3588753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9.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B27DC56-488A-4A1E-A066-400EA287E70A}"/>
              </a:ext>
            </a:extLst>
          </p:cNvPr>
          <p:cNvSpPr txBox="1"/>
          <p:nvPr/>
        </p:nvSpPr>
        <p:spPr>
          <a:xfrm>
            <a:off x="6432579" y="4458222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10.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3234FB-BD67-42B3-A1C4-D914D22F9234}"/>
              </a:ext>
            </a:extLst>
          </p:cNvPr>
          <p:cNvSpPr txBox="1"/>
          <p:nvPr/>
        </p:nvSpPr>
        <p:spPr>
          <a:xfrm>
            <a:off x="6441223" y="5273674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1531409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EE690-5811-4F58-937F-3A55EB58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venir Next LT Pro Demi"/>
                <a:cs typeface="Aparajita"/>
              </a:rPr>
              <a:t>Morphological Matrix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FA90ED-EC4C-4009-B666-947B60BFE9CA}"/>
              </a:ext>
            </a:extLst>
          </p:cNvPr>
          <p:cNvSpPr/>
          <p:nvPr/>
        </p:nvSpPr>
        <p:spPr>
          <a:xfrm>
            <a:off x="124541" y="1578896"/>
            <a:ext cx="5555225" cy="3875547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ECA209-DB41-4472-8672-DAB843F4E354}"/>
              </a:ext>
            </a:extLst>
          </p:cNvPr>
          <p:cNvGrpSpPr/>
          <p:nvPr/>
        </p:nvGrpSpPr>
        <p:grpSpPr>
          <a:xfrm>
            <a:off x="414593" y="1873879"/>
            <a:ext cx="4926557" cy="3281053"/>
            <a:chOff x="1578077" y="1062718"/>
            <a:chExt cx="6966750" cy="5231117"/>
          </a:xfrm>
        </p:grpSpPr>
        <p:pic>
          <p:nvPicPr>
            <p:cNvPr id="4" name="Picture 4" descr="Table&#10;&#10;Description automatically generated">
              <a:extLst>
                <a:ext uri="{FF2B5EF4-FFF2-40B4-BE49-F238E27FC236}">
                  <a16:creationId xmlns:a16="http://schemas.microsoft.com/office/drawing/2014/main" id="{9CD0C5E9-C30E-40ED-8D8C-1DD926814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8077" y="1062718"/>
              <a:ext cx="6965345" cy="1176975"/>
            </a:xfrm>
            <a:prstGeom prst="rect">
              <a:avLst/>
            </a:prstGeom>
          </p:spPr>
        </p:pic>
        <p:pic>
          <p:nvPicPr>
            <p:cNvPr id="5" name="Picture 5" descr="Table&#10;&#10;Description automatically generated">
              <a:extLst>
                <a:ext uri="{FF2B5EF4-FFF2-40B4-BE49-F238E27FC236}">
                  <a16:creationId xmlns:a16="http://schemas.microsoft.com/office/drawing/2014/main" id="{64A46F4A-B956-483B-ACC9-E5ADBE47E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0551" y="2428341"/>
              <a:ext cx="6962952" cy="1162912"/>
            </a:xfrm>
            <a:prstGeom prst="rect">
              <a:avLst/>
            </a:prstGeom>
          </p:spPr>
        </p:pic>
        <p:pic>
          <p:nvPicPr>
            <p:cNvPr id="6" name="Picture 6" descr="Table&#10;&#10;Description automatically generated">
              <a:extLst>
                <a:ext uri="{FF2B5EF4-FFF2-40B4-BE49-F238E27FC236}">
                  <a16:creationId xmlns:a16="http://schemas.microsoft.com/office/drawing/2014/main" id="{B125650A-DDBF-4FB8-94E3-8891F45BC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170" y="3785770"/>
              <a:ext cx="6960867" cy="1158779"/>
            </a:xfrm>
            <a:prstGeom prst="rect">
              <a:avLst/>
            </a:prstGeom>
          </p:spPr>
        </p:pic>
        <p:pic>
          <p:nvPicPr>
            <p:cNvPr id="7" name="Picture 7" descr="Table, timeline&#10;&#10;Description automatically generated">
              <a:extLst>
                <a:ext uri="{FF2B5EF4-FFF2-40B4-BE49-F238E27FC236}">
                  <a16:creationId xmlns:a16="http://schemas.microsoft.com/office/drawing/2014/main" id="{25A846CE-4137-48C1-8DA0-1F1D214C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169" y="5135005"/>
              <a:ext cx="6963658" cy="1158830"/>
            </a:xfrm>
            <a:prstGeom prst="rect">
              <a:avLst/>
            </a:prstGeom>
          </p:spPr>
        </p:pic>
      </p:grp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11594D7-278B-455C-9899-322E6D9FFE21}"/>
              </a:ext>
            </a:extLst>
          </p:cNvPr>
          <p:cNvSpPr/>
          <p:nvPr/>
        </p:nvSpPr>
        <p:spPr>
          <a:xfrm>
            <a:off x="5285596" y="2538369"/>
            <a:ext cx="923829" cy="1712451"/>
          </a:xfrm>
          <a:prstGeom prst="chevron">
            <a:avLst/>
          </a:prstGeom>
          <a:solidFill>
            <a:schemeClr val="accent4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52938-DAEB-4298-B8E3-E7D625D4E8C7}"/>
              </a:ext>
            </a:extLst>
          </p:cNvPr>
          <p:cNvSpPr txBox="1"/>
          <p:nvPr/>
        </p:nvSpPr>
        <p:spPr>
          <a:xfrm>
            <a:off x="804627" y="5601249"/>
            <a:ext cx="1094949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ea typeface="+mn-lt"/>
                <a:cs typeface="+mn-lt"/>
              </a:rPr>
              <a:t>Morphological Matrix fed into system architectures.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venir Next LT Pro"/>
                <a:cs typeface="Calibri"/>
              </a:rPr>
              <a:t>Each Architecture was verified for compatibility of technologies.</a:t>
            </a:r>
          </a:p>
          <a:p>
            <a:pPr marL="285750" indent="-285750">
              <a:buFont typeface="Arial"/>
              <a:buChar char="•"/>
            </a:pPr>
            <a:endParaRPr lang="en-US" sz="2000">
              <a:latin typeface="Avenir Next LT Pro"/>
              <a:cs typeface="Calibri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A0D0BC-0627-4F24-84E7-6038B2E7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12598"/>
              </p:ext>
            </p:extLst>
          </p:nvPr>
        </p:nvGraphicFramePr>
        <p:xfrm>
          <a:off x="6209425" y="2100915"/>
          <a:ext cx="5858034" cy="2825120"/>
        </p:xfrm>
        <a:graphic>
          <a:graphicData uri="http://schemas.openxmlformats.org/drawingml/2006/table">
            <a:tbl>
              <a:tblPr/>
              <a:tblGrid>
                <a:gridCol w="1527634">
                  <a:extLst>
                    <a:ext uri="{9D8B030D-6E8A-4147-A177-3AD203B41FA5}">
                      <a16:colId xmlns:a16="http://schemas.microsoft.com/office/drawing/2014/main" val="4234926565"/>
                    </a:ext>
                  </a:extLst>
                </a:gridCol>
                <a:gridCol w="1275132">
                  <a:extLst>
                    <a:ext uri="{9D8B030D-6E8A-4147-A177-3AD203B41FA5}">
                      <a16:colId xmlns:a16="http://schemas.microsoft.com/office/drawing/2014/main" val="2402094409"/>
                    </a:ext>
                  </a:extLst>
                </a:gridCol>
                <a:gridCol w="1527634">
                  <a:extLst>
                    <a:ext uri="{9D8B030D-6E8A-4147-A177-3AD203B41FA5}">
                      <a16:colId xmlns:a16="http://schemas.microsoft.com/office/drawing/2014/main" val="1924703014"/>
                    </a:ext>
                  </a:extLst>
                </a:gridCol>
                <a:gridCol w="1527634">
                  <a:extLst>
                    <a:ext uri="{9D8B030D-6E8A-4147-A177-3AD203B41FA5}">
                      <a16:colId xmlns:a16="http://schemas.microsoft.com/office/drawing/2014/main" val="3634553632"/>
                    </a:ext>
                  </a:extLst>
                </a:gridCol>
              </a:tblGrid>
              <a:tr h="5107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16142"/>
                  </a:ext>
                </a:extLst>
              </a:tr>
              <a:tr h="4110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</a:rPr>
                        <a:t>Cost-Focused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</a:rPr>
                        <a:t>Process Time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</a:rPr>
                        <a:t>User-Friendliness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 panose="020B0504020202020204" pitchFamily="34" charset="0"/>
                        </a:rPr>
                        <a:t>Maintainability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19436"/>
                  </a:ext>
                </a:extLst>
              </a:tr>
              <a:tr h="380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Vision System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X-Ray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Vision System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Chemical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4671"/>
                  </a:ext>
                </a:extLst>
              </a:tr>
              <a:tr h="380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Laser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862763"/>
                  </a:ext>
                </a:extLst>
              </a:tr>
              <a:tr h="380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Solar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Microwave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Electric Dehydrators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Conventional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577736"/>
                  </a:ext>
                </a:extLst>
              </a:tr>
              <a:tr h="380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Vaccuum Bags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Vaccuum Bags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Aseptic Packaging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Cans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299565"/>
                  </a:ext>
                </a:extLst>
              </a:tr>
              <a:tr h="380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Batch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Batch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  <a:ea typeface="+mn-ea"/>
                          <a:cs typeface="+mn-cs"/>
                        </a:rPr>
                        <a:t>CCD Cameras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Manual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46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22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8BD9-438A-466E-BCFC-EE226322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6914C-2A5D-45A8-9441-F4BF1D861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38371"/>
              </p:ext>
            </p:extLst>
          </p:nvPr>
        </p:nvGraphicFramePr>
        <p:xfrm>
          <a:off x="3047881" y="4330700"/>
          <a:ext cx="6096238" cy="2213742"/>
        </p:xfrm>
        <a:graphic>
          <a:graphicData uri="http://schemas.openxmlformats.org/drawingml/2006/table">
            <a:tbl>
              <a:tblPr/>
              <a:tblGrid>
                <a:gridCol w="1586087">
                  <a:extLst>
                    <a:ext uri="{9D8B030D-6E8A-4147-A177-3AD203B41FA5}">
                      <a16:colId xmlns:a16="http://schemas.microsoft.com/office/drawing/2014/main" val="4234926565"/>
                    </a:ext>
                  </a:extLst>
                </a:gridCol>
                <a:gridCol w="1533976">
                  <a:extLst>
                    <a:ext uri="{9D8B030D-6E8A-4147-A177-3AD203B41FA5}">
                      <a16:colId xmlns:a16="http://schemas.microsoft.com/office/drawing/2014/main" val="2402094409"/>
                    </a:ext>
                  </a:extLst>
                </a:gridCol>
                <a:gridCol w="1386423">
                  <a:extLst>
                    <a:ext uri="{9D8B030D-6E8A-4147-A177-3AD203B41FA5}">
                      <a16:colId xmlns:a16="http://schemas.microsoft.com/office/drawing/2014/main" val="1924703014"/>
                    </a:ext>
                  </a:extLst>
                </a:gridCol>
                <a:gridCol w="1589752">
                  <a:extLst>
                    <a:ext uri="{9D8B030D-6E8A-4147-A177-3AD203B41FA5}">
                      <a16:colId xmlns:a16="http://schemas.microsoft.com/office/drawing/2014/main" val="3634553632"/>
                    </a:ext>
                  </a:extLst>
                </a:gridCol>
              </a:tblGrid>
              <a:tr h="4824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Architecture 1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Architecture 2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Architecture 3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</a:rPr>
                        <a:t>Architecture 4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16142"/>
                  </a:ext>
                </a:extLst>
              </a:tr>
              <a:tr h="2689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Cost-Focused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Process Time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User-Friendliness 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Maintainability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619436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Vision System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X-Ray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+mn-ea"/>
                          <a:cs typeface="+mn-cs"/>
                        </a:rPr>
                        <a:t>Vision System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Chemical Sorting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4671"/>
                  </a:ext>
                </a:extLst>
              </a:tr>
              <a:tr h="3717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Laser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+mn-ea"/>
                          <a:cs typeface="+mn-cs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Cutting edge-Blade, saw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862763"/>
                  </a:ext>
                </a:extLst>
              </a:tr>
              <a:tr h="2372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Solar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Microwave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+mn-ea"/>
                          <a:cs typeface="+mn-cs"/>
                        </a:rPr>
                        <a:t>Electric Dehydrators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Conventional Oven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577736"/>
                  </a:ext>
                </a:extLst>
              </a:tr>
              <a:tr h="2372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Vaccuum Bags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Vaccuum Bags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+mn-ea"/>
                          <a:cs typeface="+mn-cs"/>
                        </a:rPr>
                        <a:t>Aseptic Packaging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Cans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299565"/>
                  </a:ext>
                </a:extLst>
              </a:tr>
              <a:tr h="2372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Batch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Batch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+mn-ea"/>
                          <a:cs typeface="+mn-cs"/>
                        </a:rPr>
                        <a:t>CCD Cameras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</a:rPr>
                        <a:t>Manual Inspection</a:t>
                      </a:r>
                    </a:p>
                  </a:txBody>
                  <a:tcPr marL="9525" marR="9525" marT="9525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462900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6FFFE-85E9-48FE-8C85-49D7BE62164D}"/>
              </a:ext>
            </a:extLst>
          </p:cNvPr>
          <p:cNvCxnSpPr>
            <a:cxnSpLocks/>
          </p:cNvCxnSpPr>
          <p:nvPr/>
        </p:nvCxnSpPr>
        <p:spPr>
          <a:xfrm flipH="1">
            <a:off x="3934173" y="3378200"/>
            <a:ext cx="522080" cy="908844"/>
          </a:xfrm>
          <a:prstGeom prst="straightConnector1">
            <a:avLst/>
          </a:prstGeom>
          <a:ln w="28575">
            <a:solidFill>
              <a:srgbClr val="BF9000"/>
            </a:solidFill>
            <a:headEnd type="none" w="sm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6C354F-4221-490E-83D6-A16BCB8100E8}"/>
              </a:ext>
            </a:extLst>
          </p:cNvPr>
          <p:cNvCxnSpPr>
            <a:cxnSpLocks/>
          </p:cNvCxnSpPr>
          <p:nvPr/>
        </p:nvCxnSpPr>
        <p:spPr>
          <a:xfrm flipH="1">
            <a:off x="5453814" y="3389775"/>
            <a:ext cx="257876" cy="897269"/>
          </a:xfrm>
          <a:prstGeom prst="straightConnector1">
            <a:avLst/>
          </a:prstGeom>
          <a:ln w="28575">
            <a:solidFill>
              <a:srgbClr val="BF9000"/>
            </a:solidFill>
            <a:headEnd type="none" w="sm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E29D0E-A32C-498C-B9D8-CDC27E177603}"/>
              </a:ext>
            </a:extLst>
          </p:cNvPr>
          <p:cNvCxnSpPr>
            <a:cxnSpLocks/>
          </p:cNvCxnSpPr>
          <p:nvPr/>
        </p:nvCxnSpPr>
        <p:spPr>
          <a:xfrm>
            <a:off x="6480312" y="3389775"/>
            <a:ext cx="271306" cy="897269"/>
          </a:xfrm>
          <a:prstGeom prst="straightConnector1">
            <a:avLst/>
          </a:prstGeom>
          <a:ln w="28575">
            <a:solidFill>
              <a:srgbClr val="BF9000"/>
            </a:solidFill>
            <a:headEnd type="none" w="sm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F3C765-E3AE-4CCD-A889-EB2A9F9F64B1}"/>
              </a:ext>
            </a:extLst>
          </p:cNvPr>
          <p:cNvCxnSpPr>
            <a:cxnSpLocks/>
          </p:cNvCxnSpPr>
          <p:nvPr/>
        </p:nvCxnSpPr>
        <p:spPr>
          <a:xfrm>
            <a:off x="7460974" y="3378200"/>
            <a:ext cx="646270" cy="908844"/>
          </a:xfrm>
          <a:prstGeom prst="straightConnector1">
            <a:avLst/>
          </a:prstGeom>
          <a:ln w="28575">
            <a:solidFill>
              <a:srgbClr val="BF9000"/>
            </a:solidFill>
            <a:headEnd type="none" w="sm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CBEDFE-1C68-5646-9234-7140025A42F9}"/>
              </a:ext>
            </a:extLst>
          </p:cNvPr>
          <p:cNvGrpSpPr/>
          <p:nvPr/>
        </p:nvGrpSpPr>
        <p:grpSpPr>
          <a:xfrm>
            <a:off x="9464297" y="4108719"/>
            <a:ext cx="2494633" cy="2151188"/>
            <a:chOff x="9334694" y="3837411"/>
            <a:chExt cx="3059541" cy="2600821"/>
          </a:xfrm>
        </p:grpSpPr>
        <p:sp>
          <p:nvSpPr>
            <p:cNvPr id="33" name="Explosion: 8 Points 3">
              <a:extLst>
                <a:ext uri="{FF2B5EF4-FFF2-40B4-BE49-F238E27FC236}">
                  <a16:creationId xmlns:a16="http://schemas.microsoft.com/office/drawing/2014/main" id="{5928A106-41D0-5E42-AF20-50946FFE82C9}"/>
                </a:ext>
              </a:extLst>
            </p:cNvPr>
            <p:cNvSpPr/>
            <p:nvPr/>
          </p:nvSpPr>
          <p:spPr>
            <a:xfrm>
              <a:off x="9392570" y="3837411"/>
              <a:ext cx="3001665" cy="2594035"/>
            </a:xfrm>
            <a:prstGeom prst="irregularSeal1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Next LT Pro" panose="020B0504020202020204" pitchFamily="34" charset="77"/>
                <a:cs typeface="Calibri"/>
              </a:endParaRPr>
            </a:p>
          </p:txBody>
        </p:sp>
        <p:sp>
          <p:nvSpPr>
            <p:cNvPr id="4" name="Explosion: 8 Points 3">
              <a:extLst>
                <a:ext uri="{FF2B5EF4-FFF2-40B4-BE49-F238E27FC236}">
                  <a16:creationId xmlns:a16="http://schemas.microsoft.com/office/drawing/2014/main" id="{01419BAC-9C6C-4C9C-A377-4CC8DD1C5072}"/>
                </a:ext>
              </a:extLst>
            </p:cNvPr>
            <p:cNvSpPr/>
            <p:nvPr/>
          </p:nvSpPr>
          <p:spPr>
            <a:xfrm>
              <a:off x="9334694" y="3844197"/>
              <a:ext cx="3001665" cy="2594035"/>
            </a:xfrm>
            <a:prstGeom prst="irregularSeal1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Next LT Pro" panose="020B0504020202020204" pitchFamily="34" charset="77"/>
                  <a:cs typeface="Calibri"/>
                </a:rPr>
                <a:t>Which architecture to down select?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EDA468-F4E9-E049-BB67-AFE90429B96C}"/>
              </a:ext>
            </a:extLst>
          </p:cNvPr>
          <p:cNvGrpSpPr/>
          <p:nvPr/>
        </p:nvGrpSpPr>
        <p:grpSpPr>
          <a:xfrm>
            <a:off x="196014" y="967023"/>
            <a:ext cx="11438031" cy="2411177"/>
            <a:chOff x="0" y="1008297"/>
            <a:chExt cx="11438031" cy="2411177"/>
          </a:xfrm>
        </p:grpSpPr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AFFA5FC2-26EA-4B21-882B-375AFA2DE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19468"/>
              <a:ext cx="1887454" cy="121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CB0024B-EB44-4252-939D-45C6A418B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0456" y="1008297"/>
              <a:ext cx="1439172" cy="1439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3F7C8B-086B-2C45-8660-715467636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71" y="1678930"/>
              <a:ext cx="11381060" cy="1740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81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B539-6F6E-49EE-8526-B4E225BF6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venir Next LT Pro"/>
                <a:cs typeface="Aparajita"/>
              </a:rPr>
              <a:t>Design Model-Analysis</a:t>
            </a:r>
            <a:endParaRPr lang="en-US" b="1" dirty="0">
              <a:cs typeface="Aparajit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2759B-80CB-0744-8799-A8B83AA91865}"/>
              </a:ext>
            </a:extLst>
          </p:cNvPr>
          <p:cNvSpPr txBox="1"/>
          <p:nvPr/>
        </p:nvSpPr>
        <p:spPr>
          <a:xfrm>
            <a:off x="7172419" y="1666460"/>
            <a:ext cx="44612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22427-88E3-4A4C-ADF4-0B18A028B91E}"/>
              </a:ext>
            </a:extLst>
          </p:cNvPr>
          <p:cNvSpPr txBox="1"/>
          <p:nvPr/>
        </p:nvSpPr>
        <p:spPr>
          <a:xfrm>
            <a:off x="6614128" y="1563832"/>
            <a:ext cx="5577872" cy="41953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/>
                <a:ea typeface="+mn-lt"/>
                <a:cs typeface="+mn-lt"/>
              </a:rPr>
              <a:t>First pass-evaluation / preliminary analysis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/>
                <a:cs typeface="Calibri"/>
              </a:rPr>
              <a:t>Equal weighting across Criteria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/>
                <a:cs typeface="Calibri"/>
              </a:rPr>
              <a:t>Pugh recommends A3: User Friendliness Architecture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venir Next LT Pro"/>
                <a:cs typeface="Calibri"/>
              </a:rPr>
              <a:t>Drawbacks: </a:t>
            </a:r>
            <a:endParaRPr lang="en-US" sz="2000" b="1" dirty="0">
              <a:latin typeface="Avenir Next LT Pr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venir Next LT Pro"/>
                <a:cs typeface="Calibri"/>
              </a:rPr>
              <a:t>The Pugh Matrix provided a general (unsatisfactory) result. Did not provide confidence in a decision.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2000" dirty="0">
              <a:latin typeface="Avenir Next LT Pro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834917-992B-40D3-82E9-F17F26E6B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30190"/>
              </p:ext>
            </p:extLst>
          </p:nvPr>
        </p:nvGraphicFramePr>
        <p:xfrm>
          <a:off x="288513" y="1328121"/>
          <a:ext cx="6218661" cy="5393354"/>
        </p:xfrm>
        <a:graphic>
          <a:graphicData uri="http://schemas.openxmlformats.org/drawingml/2006/table">
            <a:tbl>
              <a:tblPr/>
              <a:tblGrid>
                <a:gridCol w="1066505">
                  <a:extLst>
                    <a:ext uri="{9D8B030D-6E8A-4147-A177-3AD203B41FA5}">
                      <a16:colId xmlns:a16="http://schemas.microsoft.com/office/drawing/2014/main" val="2636304079"/>
                    </a:ext>
                  </a:extLst>
                </a:gridCol>
                <a:gridCol w="792036">
                  <a:extLst>
                    <a:ext uri="{9D8B030D-6E8A-4147-A177-3AD203B41FA5}">
                      <a16:colId xmlns:a16="http://schemas.microsoft.com/office/drawing/2014/main" val="4030233461"/>
                    </a:ext>
                  </a:extLst>
                </a:gridCol>
                <a:gridCol w="1058662">
                  <a:extLst>
                    <a:ext uri="{9D8B030D-6E8A-4147-A177-3AD203B41FA5}">
                      <a16:colId xmlns:a16="http://schemas.microsoft.com/office/drawing/2014/main" val="3120099704"/>
                    </a:ext>
                  </a:extLst>
                </a:gridCol>
                <a:gridCol w="1058662">
                  <a:extLst>
                    <a:ext uri="{9D8B030D-6E8A-4147-A177-3AD203B41FA5}">
                      <a16:colId xmlns:a16="http://schemas.microsoft.com/office/drawing/2014/main" val="4009743874"/>
                    </a:ext>
                  </a:extLst>
                </a:gridCol>
                <a:gridCol w="1184134">
                  <a:extLst>
                    <a:ext uri="{9D8B030D-6E8A-4147-A177-3AD203B41FA5}">
                      <a16:colId xmlns:a16="http://schemas.microsoft.com/office/drawing/2014/main" val="2074582950"/>
                    </a:ext>
                  </a:extLst>
                </a:gridCol>
                <a:gridCol w="1058662">
                  <a:extLst>
                    <a:ext uri="{9D8B030D-6E8A-4147-A177-3AD203B41FA5}">
                      <a16:colId xmlns:a16="http://schemas.microsoft.com/office/drawing/2014/main" val="2233559665"/>
                    </a:ext>
                  </a:extLst>
                </a:gridCol>
              </a:tblGrid>
              <a:tr h="145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Criteria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DATUM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 panose="020B0504020202020204" pitchFamily="34" charset="0"/>
                        </a:rPr>
                        <a:t>Architecture 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75066"/>
                  </a:ext>
                </a:extLst>
              </a:tr>
              <a:tr h="1871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Cost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 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418998"/>
                  </a:ext>
                </a:extLst>
              </a:tr>
              <a:tr h="2197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Energy Efficiency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308860"/>
                  </a:ext>
                </a:extLst>
              </a:tr>
              <a:tr h="24416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Reliability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297136"/>
                  </a:ext>
                </a:extLst>
              </a:tr>
              <a:tr h="2238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Maintainability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704187"/>
                  </a:ext>
                </a:extLst>
              </a:tr>
              <a:tr h="21975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Durability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653149"/>
                  </a:ext>
                </a:extLst>
              </a:tr>
              <a:tr h="3092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Performance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 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566053"/>
                  </a:ext>
                </a:extLst>
              </a:tr>
              <a:tr h="2401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TRL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053501"/>
                  </a:ext>
                </a:extLst>
              </a:tr>
              <a:tr h="2970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Process Stability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 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143776"/>
                  </a:ext>
                </a:extLst>
              </a:tr>
              <a:tr h="22382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Food Safety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 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608724"/>
                  </a:ext>
                </a:extLst>
              </a:tr>
              <a:tr h="17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Capacity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591767"/>
                  </a:ext>
                </a:extLst>
              </a:tr>
              <a:tr h="24416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Seal Quality / Ingress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216530"/>
                  </a:ext>
                </a:extLst>
              </a:tr>
              <a:tr h="2327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Ease of Implementation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298311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459385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541634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576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Sum of Postives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45761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Sum of Negatives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719969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Sum of Sames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95257"/>
                  </a:ext>
                </a:extLst>
              </a:tr>
              <a:tr h="2327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Weighted Sum of Positives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43338"/>
                  </a:ext>
                </a:extLst>
              </a:tr>
              <a:tr h="23279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Weighted Sum of Negatives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126334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278906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Overall Score: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817404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850327"/>
                  </a:ext>
                </a:extLst>
              </a:tr>
              <a:tr h="116400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54482"/>
                  </a:ext>
                </a:extLst>
              </a:tr>
              <a:tr h="24152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PUGH Matrix Legend</a:t>
                      </a:r>
                    </a:p>
                  </a:txBody>
                  <a:tcPr marL="100584" marR="100584" marT="50292" marB="5029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768194"/>
                  </a:ext>
                </a:extLst>
              </a:tr>
              <a:tr h="145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Standard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201929"/>
                  </a:ext>
                </a:extLst>
              </a:tr>
              <a:tr h="145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B050"/>
                          </a:solidFill>
                          <a:effectLst/>
                          <a:latin typeface="Arial Black" panose="020B0A04020102020204" pitchFamily="34" charset="0"/>
                        </a:rPr>
                        <a:t>+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B050"/>
                          </a:solidFill>
                          <a:effectLst/>
                          <a:latin typeface="Avenir Next LT Pro" panose="020B0504020202020204" pitchFamily="34" charset="0"/>
                        </a:rPr>
                        <a:t>Better than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181681"/>
                  </a:ext>
                </a:extLst>
              </a:tr>
              <a:tr h="145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ED7D31"/>
                          </a:solidFill>
                          <a:effectLst/>
                          <a:latin typeface="Arial Black" panose="020B0A04020102020204" pitchFamily="34" charset="0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ED7D31"/>
                          </a:solidFill>
                          <a:effectLst/>
                          <a:latin typeface="Avenir Next LT Pro" panose="020B0504020202020204" pitchFamily="34" charset="0"/>
                        </a:rPr>
                        <a:t>Less than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608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25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1336F3-C144-49BC-834E-07E3808A579C}"/>
              </a:ext>
            </a:extLst>
          </p:cNvPr>
          <p:cNvGraphicFramePr>
            <a:graphicFrameLocks noGrp="1"/>
          </p:cNvGraphicFramePr>
          <p:nvPr/>
        </p:nvGraphicFramePr>
        <p:xfrm>
          <a:off x="486507" y="2289675"/>
          <a:ext cx="11218987" cy="3835983"/>
        </p:xfrm>
        <a:graphic>
          <a:graphicData uri="http://schemas.openxmlformats.org/drawingml/2006/table">
            <a:tbl>
              <a:tblPr/>
              <a:tblGrid>
                <a:gridCol w="1574234">
                  <a:extLst>
                    <a:ext uri="{9D8B030D-6E8A-4147-A177-3AD203B41FA5}">
                      <a16:colId xmlns:a16="http://schemas.microsoft.com/office/drawing/2014/main" val="3653263170"/>
                    </a:ext>
                  </a:extLst>
                </a:gridCol>
                <a:gridCol w="1518015">
                  <a:extLst>
                    <a:ext uri="{9D8B030D-6E8A-4147-A177-3AD203B41FA5}">
                      <a16:colId xmlns:a16="http://schemas.microsoft.com/office/drawing/2014/main" val="504143117"/>
                    </a:ext>
                  </a:extLst>
                </a:gridCol>
                <a:gridCol w="1334011">
                  <a:extLst>
                    <a:ext uri="{9D8B030D-6E8A-4147-A177-3AD203B41FA5}">
                      <a16:colId xmlns:a16="http://schemas.microsoft.com/office/drawing/2014/main" val="3021135485"/>
                    </a:ext>
                  </a:extLst>
                </a:gridCol>
                <a:gridCol w="1553793">
                  <a:extLst>
                    <a:ext uri="{9D8B030D-6E8A-4147-A177-3AD203B41FA5}">
                      <a16:colId xmlns:a16="http://schemas.microsoft.com/office/drawing/2014/main" val="2971440049"/>
                    </a:ext>
                  </a:extLst>
                </a:gridCol>
                <a:gridCol w="1615125">
                  <a:extLst>
                    <a:ext uri="{9D8B030D-6E8A-4147-A177-3AD203B41FA5}">
                      <a16:colId xmlns:a16="http://schemas.microsoft.com/office/drawing/2014/main" val="4156510972"/>
                    </a:ext>
                  </a:extLst>
                </a:gridCol>
                <a:gridCol w="1824683">
                  <a:extLst>
                    <a:ext uri="{9D8B030D-6E8A-4147-A177-3AD203B41FA5}">
                      <a16:colId xmlns:a16="http://schemas.microsoft.com/office/drawing/2014/main" val="2272725466"/>
                    </a:ext>
                  </a:extLst>
                </a:gridCol>
                <a:gridCol w="1799126">
                  <a:extLst>
                    <a:ext uri="{9D8B030D-6E8A-4147-A177-3AD203B41FA5}">
                      <a16:colId xmlns:a16="http://schemas.microsoft.com/office/drawing/2014/main" val="4141237013"/>
                    </a:ext>
                  </a:extLst>
                </a:gridCol>
              </a:tblGrid>
              <a:tr h="9039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Criteria relative importance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Safety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User Friendly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Process Time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Maintainability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Total across rows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chemeClr val="tx1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% of Grand Total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6423"/>
                  </a:ext>
                </a:extLst>
              </a:tr>
              <a:tr h="521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Safety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venir Next LT Pro"/>
                        <a:ea typeface="돋움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5.00 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7.00 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0.32 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466506"/>
                  </a:ext>
                </a:extLst>
              </a:tr>
              <a:tr h="602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User Friendly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venir Next LT Pro"/>
                        <a:ea typeface="돋움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0.20 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2.20 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0.10 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419267"/>
                  </a:ext>
                </a:extLst>
              </a:tr>
              <a:tr h="602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Process Time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5.00 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venir Next LT Pro"/>
                        <a:ea typeface="돋움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5.00 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0.51 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1515"/>
                  </a:ext>
                </a:extLst>
              </a:tr>
              <a:tr h="602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Maintainability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0.20 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0.20 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venir Next LT Pro"/>
                        <a:ea typeface="돋움"/>
                        <a:cs typeface="Ari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1.40 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0.06 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174834"/>
                  </a:ext>
                </a:extLst>
              </a:tr>
              <a:tr h="6026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Column Total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2.20 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7.00 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1.40 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21.60 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FFFFFF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1.00 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589407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D82E83E-16E9-4CA0-8930-9EE2FE06BD57}"/>
              </a:ext>
            </a:extLst>
          </p:cNvPr>
          <p:cNvGraphicFramePr>
            <a:graphicFrameLocks noGrp="1"/>
          </p:cNvGraphicFramePr>
          <p:nvPr/>
        </p:nvGraphicFramePr>
        <p:xfrm>
          <a:off x="5670176" y="1207274"/>
          <a:ext cx="6018790" cy="923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17">
                  <a:extLst>
                    <a:ext uri="{9D8B030D-6E8A-4147-A177-3AD203B41FA5}">
                      <a16:colId xmlns:a16="http://schemas.microsoft.com/office/drawing/2014/main" val="1815626874"/>
                    </a:ext>
                  </a:extLst>
                </a:gridCol>
                <a:gridCol w="986263">
                  <a:extLst>
                    <a:ext uri="{9D8B030D-6E8A-4147-A177-3AD203B41FA5}">
                      <a16:colId xmlns:a16="http://schemas.microsoft.com/office/drawing/2014/main" val="282346264"/>
                    </a:ext>
                  </a:extLst>
                </a:gridCol>
                <a:gridCol w="1285347">
                  <a:extLst>
                    <a:ext uri="{9D8B030D-6E8A-4147-A177-3AD203B41FA5}">
                      <a16:colId xmlns:a16="http://schemas.microsoft.com/office/drawing/2014/main" val="1585083903"/>
                    </a:ext>
                  </a:extLst>
                </a:gridCol>
                <a:gridCol w="948709">
                  <a:extLst>
                    <a:ext uri="{9D8B030D-6E8A-4147-A177-3AD203B41FA5}">
                      <a16:colId xmlns:a16="http://schemas.microsoft.com/office/drawing/2014/main" val="2091625703"/>
                    </a:ext>
                  </a:extLst>
                </a:gridCol>
                <a:gridCol w="1190222">
                  <a:extLst>
                    <a:ext uri="{9D8B030D-6E8A-4147-A177-3AD203B41FA5}">
                      <a16:colId xmlns:a16="http://schemas.microsoft.com/office/drawing/2014/main" val="2281235567"/>
                    </a:ext>
                  </a:extLst>
                </a:gridCol>
                <a:gridCol w="1003132">
                  <a:extLst>
                    <a:ext uri="{9D8B030D-6E8A-4147-A177-3AD203B41FA5}">
                      <a16:colId xmlns:a16="http://schemas.microsoft.com/office/drawing/2014/main" val="3941908457"/>
                    </a:ext>
                  </a:extLst>
                </a:gridCol>
              </a:tblGrid>
              <a:tr h="72029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venir Next LT Pro"/>
                        </a:rPr>
                        <a:t>KEY</a:t>
                      </a:r>
                    </a:p>
                  </a:txBody>
                  <a:tcPr marL="110642" marR="110642" marT="38604" marB="38604" vert="vert27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0.1</a:t>
                      </a:r>
                      <a:r>
                        <a:rPr lang="en-US" sz="105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Extremely less important</a:t>
                      </a:r>
                      <a:endParaRPr lang="en-US" sz="1050">
                        <a:latin typeface="Avenir Next LT Pro"/>
                        <a:ea typeface="돋움"/>
                        <a:cs typeface="Arial"/>
                      </a:endParaRPr>
                    </a:p>
                  </a:txBody>
                  <a:tcPr marL="110642" marR="110642" marT="38604" marB="3860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0.2</a:t>
                      </a:r>
                    </a:p>
                    <a:p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Significantly less important </a:t>
                      </a:r>
                    </a:p>
                    <a:p>
                      <a:endParaRPr lang="en-US" sz="1050">
                        <a:latin typeface="Avenir Next LT Pro"/>
                        <a:cs typeface="Arial"/>
                      </a:endParaRPr>
                    </a:p>
                  </a:txBody>
                  <a:tcPr marL="110642" marR="110642" marT="38604" marB="3860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</a:t>
                      </a:r>
                      <a:r>
                        <a:rPr lang="en-US" sz="240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 </a:t>
                      </a:r>
                      <a:endParaRPr lang="en-US" sz="1050" b="0" i="0" u="none" strike="noStrike">
                        <a:effectLst/>
                        <a:latin typeface="Avenir Next LT Pro"/>
                        <a:ea typeface="돋움"/>
                        <a:cs typeface="Arial"/>
                      </a:endParaRPr>
                    </a:p>
                    <a:p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 Equally important</a:t>
                      </a:r>
                    </a:p>
                    <a:p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 </a:t>
                      </a:r>
                      <a:endParaRPr lang="en-US" sz="1050">
                        <a:latin typeface="Avenir Next LT Pro"/>
                        <a:cs typeface="Arial"/>
                      </a:endParaRPr>
                    </a:p>
                  </a:txBody>
                  <a:tcPr marL="110642" marR="110642" marT="38604" marB="3860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5</a:t>
                      </a:r>
                      <a:r>
                        <a:rPr lang="en-US" sz="105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 </a:t>
                      </a:r>
                    </a:p>
                    <a:p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Significantly more important </a:t>
                      </a:r>
                      <a:endParaRPr lang="en-US" sz="1050">
                        <a:latin typeface="Avenir Next LT Pro"/>
                        <a:cs typeface="Arial"/>
                      </a:endParaRPr>
                    </a:p>
                  </a:txBody>
                  <a:tcPr marL="110642" marR="110642" marT="38604" marB="3860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10</a:t>
                      </a:r>
                      <a:r>
                        <a:rPr lang="en-US" sz="1050" b="0" i="0" u="none" strike="noStrike">
                          <a:solidFill>
                            <a:srgbClr val="BF9000"/>
                          </a:solidFill>
                          <a:effectLst/>
                          <a:latin typeface="Avenir Next LT Pro"/>
                          <a:ea typeface="돋움"/>
                          <a:cs typeface="Arial"/>
                        </a:rPr>
                        <a:t> </a:t>
                      </a:r>
                      <a:r>
                        <a:rPr lang="en-US" sz="1050" b="0" i="0" u="none" strike="noStrike">
                          <a:effectLst/>
                          <a:latin typeface="Avenir Next LT Pro"/>
                          <a:ea typeface="돋움"/>
                          <a:cs typeface="Arial"/>
                        </a:rPr>
                        <a:t> Extremely more important </a:t>
                      </a:r>
                      <a:endParaRPr lang="en-US" sz="1050">
                        <a:latin typeface="Avenir Next LT Pro"/>
                        <a:cs typeface="Arial"/>
                      </a:endParaRPr>
                    </a:p>
                  </a:txBody>
                  <a:tcPr marL="110642" marR="110642" marT="38604" marB="38604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59886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CB1B68C-CCAD-4C4E-96C3-A8FAFDC8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cs typeface="Aparajita"/>
              </a:rPr>
              <a:t>Prioritization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A4710-29E9-4AA3-B814-D4C148CBEE1B}"/>
              </a:ext>
            </a:extLst>
          </p:cNvPr>
          <p:cNvSpPr txBox="1"/>
          <p:nvPr/>
        </p:nvSpPr>
        <p:spPr>
          <a:xfrm>
            <a:off x="712694" y="1390650"/>
            <a:ext cx="48835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venir Next LT Pro"/>
              </a:rPr>
              <a:t>Prioritization Matrix helps generate weights for TOPSIS Analysis.</a:t>
            </a:r>
            <a:endParaRPr lang="en-US">
              <a:latin typeface="Avenir Next LT Pro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3216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0D77-2D9C-4DD9-9CA7-4E98C125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Avenir Next LT Pro"/>
                <a:cs typeface="Aparajita"/>
              </a:rPr>
              <a:t>TOPSIS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83BFFC-51D5-4BC3-AD8D-486C534F8F6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28928486"/>
              </p:ext>
            </p:extLst>
          </p:nvPr>
        </p:nvGraphicFramePr>
        <p:xfrm>
          <a:off x="0" y="3012832"/>
          <a:ext cx="12192000" cy="3797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633">
                  <a:extLst>
                    <a:ext uri="{9D8B030D-6E8A-4147-A177-3AD203B41FA5}">
                      <a16:colId xmlns:a16="http://schemas.microsoft.com/office/drawing/2014/main" val="3486324567"/>
                    </a:ext>
                  </a:extLst>
                </a:gridCol>
                <a:gridCol w="1082852">
                  <a:extLst>
                    <a:ext uri="{9D8B030D-6E8A-4147-A177-3AD203B41FA5}">
                      <a16:colId xmlns:a16="http://schemas.microsoft.com/office/drawing/2014/main" val="1865005523"/>
                    </a:ext>
                  </a:extLst>
                </a:gridCol>
                <a:gridCol w="1666377">
                  <a:extLst>
                    <a:ext uri="{9D8B030D-6E8A-4147-A177-3AD203B41FA5}">
                      <a16:colId xmlns:a16="http://schemas.microsoft.com/office/drawing/2014/main" val="4053204055"/>
                    </a:ext>
                  </a:extLst>
                </a:gridCol>
                <a:gridCol w="1464148">
                  <a:extLst>
                    <a:ext uri="{9D8B030D-6E8A-4147-A177-3AD203B41FA5}">
                      <a16:colId xmlns:a16="http://schemas.microsoft.com/office/drawing/2014/main" val="862114533"/>
                    </a:ext>
                  </a:extLst>
                </a:gridCol>
                <a:gridCol w="1749374">
                  <a:extLst>
                    <a:ext uri="{9D8B030D-6E8A-4147-A177-3AD203B41FA5}">
                      <a16:colId xmlns:a16="http://schemas.microsoft.com/office/drawing/2014/main" val="2045772131"/>
                    </a:ext>
                  </a:extLst>
                </a:gridCol>
                <a:gridCol w="1785616">
                  <a:extLst>
                    <a:ext uri="{9D8B030D-6E8A-4147-A177-3AD203B41FA5}">
                      <a16:colId xmlns:a16="http://schemas.microsoft.com/office/drawing/2014/main" val="1550304021"/>
                    </a:ext>
                  </a:extLst>
                </a:gridCol>
              </a:tblGrid>
              <a:tr h="5622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effectLst/>
                          <a:latin typeface="Avenir Next LT Pro"/>
                        </a:rPr>
                        <a:t>Quantitative metrics</a:t>
                      </a:r>
                      <a:endParaRPr lang="en-US" sz="1800" b="1">
                        <a:effectLst/>
                        <a:latin typeface="Avenir Next LT Pro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  <a:latin typeface="Avenir Next LT Pro"/>
                        </a:rPr>
                        <a:t>Weight</a:t>
                      </a:r>
                    </a:p>
                  </a:txBody>
                  <a:tcPr marL="9524" marR="9524" marT="9524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effectLst/>
                          <a:latin typeface="Avenir Next LT Pro"/>
                        </a:rPr>
                        <a:t>Cost Focused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  <a:latin typeface="Avenir Next LT Pro"/>
                        </a:rPr>
                        <a:t>Process Time</a:t>
                      </a:r>
                    </a:p>
                  </a:txBody>
                  <a:tcPr marL="9524" marR="9524" marT="9524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effectLst/>
                          <a:latin typeface="Avenir Next LT Pro"/>
                        </a:rPr>
                        <a:t>User-Friendliness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effectLst/>
                          <a:latin typeface="Avenir Next LT Pro"/>
                        </a:rPr>
                        <a:t>Maintainability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366381"/>
                  </a:ext>
                </a:extLst>
              </a:tr>
              <a:tr h="285942">
                <a:tc>
                  <a:txBody>
                    <a:bodyPr/>
                    <a:lstStyle/>
                    <a:p>
                      <a:pPr lvl="1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Product Cost ($)</a:t>
                      </a:r>
                    </a:p>
                  </a:txBody>
                  <a:tcPr marL="9525" marR="9525" marT="9525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30%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$7,000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$20,000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$15,000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$12,000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037989"/>
                  </a:ext>
                </a:extLst>
              </a:tr>
              <a:tr h="285941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Processing Time (</a:t>
                      </a:r>
                      <a:r>
                        <a:rPr lang="en-US" sz="1800" err="1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hrs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)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20%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3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6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9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797828"/>
                  </a:ext>
                </a:extLst>
              </a:tr>
              <a:tr h="285941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Food Safety Rating (1-10)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12.5%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8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10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9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8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46715"/>
                  </a:ext>
                </a:extLst>
              </a:tr>
              <a:tr h="285941">
                <a:tc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Power Consumption (kW-</a:t>
                      </a:r>
                      <a:r>
                        <a:rPr lang="en-US" sz="1800" err="1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hrs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)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10%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5.2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11.8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6.2</a:t>
                      </a: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9.2</a:t>
                      </a:r>
                      <a:endParaRPr lang="en-US">
                        <a:solidFill>
                          <a:schemeClr val="bg1"/>
                        </a:solidFill>
                        <a:latin typeface="Avenir Next LT Pro"/>
                      </a:endParaRPr>
                    </a:p>
                  </a:txBody>
                  <a:tcPr marL="9524" marR="9524" marT="9524" marB="0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626299"/>
                  </a:ext>
                </a:extLst>
              </a:tr>
              <a:tr h="296534">
                <a:tc>
                  <a:txBody>
                    <a:bodyPr/>
                    <a:lstStyle/>
                    <a:p>
                      <a:pPr lvl="1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Ease of Implementation Rating (1-10)</a:t>
                      </a:r>
                    </a:p>
                  </a:txBody>
                  <a:tcPr marL="9525" marR="9525" marT="9525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10%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9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01522"/>
                  </a:ext>
                </a:extLst>
              </a:tr>
              <a:tr h="285942">
                <a:tc>
                  <a:txBody>
                    <a:bodyPr/>
                    <a:lstStyle/>
                    <a:p>
                      <a:pPr lvl="1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Capacity (sq ft)</a:t>
                      </a:r>
                    </a:p>
                  </a:txBody>
                  <a:tcPr marL="9525" marR="9525" marT="9525" marB="0" anchor="b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7.5%</a:t>
                      </a:r>
                    </a:p>
                  </a:txBody>
                  <a:tcPr marL="9524" marR="9524" marT="9524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45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50</a:t>
                      </a:r>
                    </a:p>
                  </a:txBody>
                  <a:tcPr marL="9524" marR="9524" marT="9524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64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143775"/>
                  </a:ext>
                </a:extLst>
              </a:tr>
              <a:tr h="562289">
                <a:tc>
                  <a:txBody>
                    <a:bodyPr/>
                    <a:lstStyle/>
                    <a:p>
                      <a:pPr lvl="1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Repair and Maintenance Rating (1-10)</a:t>
                      </a:r>
                    </a:p>
                  </a:txBody>
                  <a:tcPr marL="9525" marR="9525" marT="9525" marB="0" anchor="b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5%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3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10</a:t>
                      </a:r>
                    </a:p>
                  </a:txBody>
                  <a:tcPr marL="9525" marR="9525" marT="9525" marB="0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116741"/>
                  </a:ext>
                </a:extLst>
              </a:tr>
              <a:tr h="285942">
                <a:tc>
                  <a:txBody>
                    <a:bodyPr/>
                    <a:lstStyle/>
                    <a:p>
                      <a:pPr lvl="1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Reliability Rating (1-10)</a:t>
                      </a:r>
                    </a:p>
                  </a:txBody>
                  <a:tcPr marL="9525" marR="9525" marT="9525" marB="0" anchor="b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5%</a:t>
                      </a:r>
                    </a:p>
                  </a:txBody>
                  <a:tcPr marL="9524" marR="9524" marT="9524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7</a:t>
                      </a:r>
                    </a:p>
                  </a:txBody>
                  <a:tcPr marL="9524" marR="9524" marT="9524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885255"/>
                  </a:ext>
                </a:extLst>
              </a:tr>
              <a:tr h="285941">
                <a:tc gridSpan="2">
                  <a:txBody>
                    <a:bodyPr/>
                    <a:lstStyle/>
                    <a:p>
                      <a:pPr lvl="1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Closeness to Ideal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0.627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.392</a:t>
                      </a:r>
                    </a:p>
                  </a:txBody>
                  <a:tcPr marL="9524" marR="9524" marT="9524" marB="0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0.510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0.482</a:t>
                      </a:r>
                    </a:p>
                  </a:txBody>
                  <a:tcPr marL="9524" marR="9524" marT="9524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067280"/>
                  </a:ext>
                </a:extLst>
              </a:tr>
              <a:tr h="285941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>
                          <a:effectLst/>
                          <a:latin typeface="Avenir Next LT Pro"/>
                        </a:rPr>
                        <a:t>Rank</a:t>
                      </a:r>
                    </a:p>
                  </a:txBody>
                  <a:tcPr marL="9524" marR="9524" marT="9524" marB="0">
                    <a:solidFill>
                      <a:srgbClr val="BF9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524" marR="9524" marT="9524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>
                          <a:effectLst/>
                          <a:latin typeface="Avenir Next LT Pro"/>
                        </a:rPr>
                        <a:t>1</a:t>
                      </a:r>
                    </a:p>
                  </a:txBody>
                  <a:tcPr marL="9524" marR="9524" marT="9524" marB="0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>
                          <a:effectLst/>
                          <a:latin typeface="Avenir Next LT Pro"/>
                        </a:rPr>
                        <a:t>4</a:t>
                      </a:r>
                    </a:p>
                  </a:txBody>
                  <a:tcPr marL="9524" marR="9524" marT="9524" marB="0" anchor="ctr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u="none">
                          <a:effectLst/>
                          <a:latin typeface="Avenir Next LT Pro"/>
                        </a:rPr>
                        <a:t>2</a:t>
                      </a:r>
                    </a:p>
                  </a:txBody>
                  <a:tcPr marL="9524" marR="9524" marT="9524" marB="0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effectLst/>
                          <a:latin typeface="Avenir Next LT Pro"/>
                        </a:rPr>
                        <a:t>3</a:t>
                      </a:r>
                    </a:p>
                  </a:txBody>
                  <a:tcPr marL="9524" marR="9524" marT="9524" marB="0"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30165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027C941-0581-44F8-A7D2-24F5F04FD270}"/>
              </a:ext>
            </a:extLst>
          </p:cNvPr>
          <p:cNvSpPr txBox="1"/>
          <p:nvPr/>
        </p:nvSpPr>
        <p:spPr>
          <a:xfrm>
            <a:off x="517736" y="1066968"/>
            <a:ext cx="9377853" cy="1886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venir Next LT Pro"/>
                <a:cs typeface="Calibri"/>
              </a:rPr>
              <a:t>TOPSIS was performed for more quantitative evaluation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venir Next LT Pro"/>
                <a:cs typeface="Calibri"/>
              </a:rPr>
              <a:t>Prioritization Matrix informed weights, but not for all TOPSIS criteria</a:t>
            </a: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Avenir Next LT Pro"/>
                <a:cs typeface="Calibri"/>
              </a:rPr>
              <a:t>Cost was considered most important criterium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u="sng">
                <a:latin typeface="Avenir Next LT Pro"/>
                <a:cs typeface="Calibri"/>
              </a:rPr>
              <a:t>TOPSIS and PUGH results diverged; TOPSIS recommends A1: Cost-Focused.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F84128-13F9-4215-9BD0-BBD64FB58A57}"/>
              </a:ext>
            </a:extLst>
          </p:cNvPr>
          <p:cNvSpPr/>
          <p:nvPr/>
        </p:nvSpPr>
        <p:spPr>
          <a:xfrm>
            <a:off x="5558971" y="3012832"/>
            <a:ext cx="1567543" cy="37758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9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3060-0140-42D8-AE2B-02C0F6C7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Work Breakdown Generation </a:t>
            </a:r>
          </a:p>
        </p:txBody>
      </p:sp>
      <p:pic>
        <p:nvPicPr>
          <p:cNvPr id="12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8AA743A8-A48B-4561-8A58-6C60BB2F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" y="1202259"/>
            <a:ext cx="4824361" cy="5274688"/>
          </a:xfrm>
          <a:prstGeom prst="rect">
            <a:avLst/>
          </a:prstGeom>
        </p:spPr>
      </p:pic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1C67137C-17C3-46B3-B153-D0C5E753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89" y="3640106"/>
            <a:ext cx="7966703" cy="27046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3F6D63-EE2A-48C3-A6A7-FB76D68F5BFC}"/>
              </a:ext>
            </a:extLst>
          </p:cNvPr>
          <p:cNvSpPr/>
          <p:nvPr/>
        </p:nvSpPr>
        <p:spPr>
          <a:xfrm>
            <a:off x="4756543" y="1247192"/>
            <a:ext cx="6945207" cy="2220750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WBS leveraged MIL-STD-881E (281-page standard!)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Appendix K- Common Elements most applicable to the Fruit2U System.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Section 3 explained 12 common elements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Tailored these Common elements to Fruit2U: Systems Engineering, Program/Project Management, Training, Facilities, Data Support, Standard Equipment, etc.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60D26B-7DFF-4A7E-AD3F-0229C0C9B7D3}"/>
              </a:ext>
            </a:extLst>
          </p:cNvPr>
          <p:cNvSpPr/>
          <p:nvPr/>
        </p:nvSpPr>
        <p:spPr>
          <a:xfrm>
            <a:off x="4162632" y="5662309"/>
            <a:ext cx="7763235" cy="231706"/>
          </a:xfrm>
          <a:prstGeom prst="round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123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3060-0140-42D8-AE2B-02C0F6C7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venir Next LT Pro Demi"/>
                <a:cs typeface="Aparajita"/>
              </a:rPr>
              <a:t>Work Breakdown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69C1BF-8D68-4BB9-BD07-2809168EC38A}"/>
              </a:ext>
            </a:extLst>
          </p:cNvPr>
          <p:cNvGrpSpPr/>
          <p:nvPr/>
        </p:nvGrpSpPr>
        <p:grpSpPr>
          <a:xfrm>
            <a:off x="1586888" y="1159732"/>
            <a:ext cx="9273896" cy="5698268"/>
            <a:chOff x="1679040" y="1481440"/>
            <a:chExt cx="8225426" cy="4990649"/>
          </a:xfrm>
        </p:grpSpPr>
        <p:pic>
          <p:nvPicPr>
            <p:cNvPr id="3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D56849EE-586C-4D7D-8FE3-CDBC0187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9040" y="1481440"/>
              <a:ext cx="8131961" cy="49906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85E793-D89C-4B47-9DF7-BC6F58D798D9}"/>
                </a:ext>
              </a:extLst>
            </p:cNvPr>
            <p:cNvSpPr txBox="1"/>
            <p:nvPr/>
          </p:nvSpPr>
          <p:spPr>
            <a:xfrm>
              <a:off x="9030214" y="4626643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063B1B-6A1D-470F-9442-36E6D24CFB68}"/>
                </a:ext>
              </a:extLst>
            </p:cNvPr>
            <p:cNvSpPr txBox="1"/>
            <p:nvPr/>
          </p:nvSpPr>
          <p:spPr>
            <a:xfrm>
              <a:off x="9277863" y="3640807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F9F523-2E49-4E2A-924F-FA742A98EEC7}"/>
                </a:ext>
              </a:extLst>
            </p:cNvPr>
            <p:cNvSpPr txBox="1"/>
            <p:nvPr/>
          </p:nvSpPr>
          <p:spPr>
            <a:xfrm>
              <a:off x="9485366" y="3124826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1FE9EA-2E2F-47C5-9C49-45C8159BB940}"/>
                </a:ext>
              </a:extLst>
            </p:cNvPr>
            <p:cNvSpPr txBox="1"/>
            <p:nvPr/>
          </p:nvSpPr>
          <p:spPr>
            <a:xfrm>
              <a:off x="9241821" y="2713372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CEC4DC-1488-454E-8200-3CC134732418}"/>
                </a:ext>
              </a:extLst>
            </p:cNvPr>
            <p:cNvSpPr txBox="1"/>
            <p:nvPr/>
          </p:nvSpPr>
          <p:spPr>
            <a:xfrm>
              <a:off x="8784622" y="2341897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D7314-BC83-4305-A81A-737D5B70F730}"/>
                </a:ext>
              </a:extLst>
            </p:cNvPr>
            <p:cNvSpPr txBox="1"/>
            <p:nvPr/>
          </p:nvSpPr>
          <p:spPr>
            <a:xfrm>
              <a:off x="7352271" y="1902493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6AB3DC-4400-40D4-B4EB-604CE1F80AE2}"/>
                </a:ext>
              </a:extLst>
            </p:cNvPr>
            <p:cNvSpPr txBox="1"/>
            <p:nvPr/>
          </p:nvSpPr>
          <p:spPr>
            <a:xfrm>
              <a:off x="5190096" y="1940594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0979FD-8849-40DB-AB3D-2772C789213F}"/>
                </a:ext>
              </a:extLst>
            </p:cNvPr>
            <p:cNvSpPr txBox="1"/>
            <p:nvPr/>
          </p:nvSpPr>
          <p:spPr>
            <a:xfrm>
              <a:off x="5342496" y="2702593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ED5BDB-5548-4311-B1E0-069D10FAC5A1}"/>
                </a:ext>
              </a:extLst>
            </p:cNvPr>
            <p:cNvSpPr txBox="1"/>
            <p:nvPr/>
          </p:nvSpPr>
          <p:spPr>
            <a:xfrm>
              <a:off x="4638674" y="3133725"/>
              <a:ext cx="4191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en-US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1240A-1E97-4131-AA56-B1083E4E2003}"/>
                </a:ext>
              </a:extLst>
            </p:cNvPr>
            <p:cNvSpPr txBox="1"/>
            <p:nvPr/>
          </p:nvSpPr>
          <p:spPr>
            <a:xfrm>
              <a:off x="5342496" y="3940844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46A70-646F-43B7-8692-FAE5498C6C4B}"/>
                </a:ext>
              </a:extLst>
            </p:cNvPr>
            <p:cNvSpPr txBox="1"/>
            <p:nvPr/>
          </p:nvSpPr>
          <p:spPr>
            <a:xfrm>
              <a:off x="5228198" y="4369468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F8A47D-8587-48EA-96BB-9E9931DEE312}"/>
                </a:ext>
              </a:extLst>
            </p:cNvPr>
            <p:cNvSpPr txBox="1"/>
            <p:nvPr/>
          </p:nvSpPr>
          <p:spPr>
            <a:xfrm>
              <a:off x="3208896" y="1940594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 dirty="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B268DB-729A-43EA-9635-2611E51DCD5B}"/>
                </a:ext>
              </a:extLst>
            </p:cNvPr>
            <p:cNvSpPr txBox="1"/>
            <p:nvPr/>
          </p:nvSpPr>
          <p:spPr>
            <a:xfrm>
              <a:off x="5190096" y="5179094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D0DB5B-D789-4321-A429-179157AB460E}"/>
                </a:ext>
              </a:extLst>
            </p:cNvPr>
            <p:cNvSpPr txBox="1"/>
            <p:nvPr/>
          </p:nvSpPr>
          <p:spPr>
            <a:xfrm>
              <a:off x="5018646" y="5588668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B133B4-9257-49A5-9F13-3265891EDEBE}"/>
                </a:ext>
              </a:extLst>
            </p:cNvPr>
            <p:cNvSpPr txBox="1"/>
            <p:nvPr/>
          </p:nvSpPr>
          <p:spPr>
            <a:xfrm>
              <a:off x="2742171" y="5374356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0F1063-6B38-4A84-920C-E1D1F99E3855}"/>
                </a:ext>
              </a:extLst>
            </p:cNvPr>
            <p:cNvSpPr txBox="1"/>
            <p:nvPr/>
          </p:nvSpPr>
          <p:spPr>
            <a:xfrm>
              <a:off x="2742171" y="2669257"/>
              <a:ext cx="419100" cy="22912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100">
                  <a:solidFill>
                    <a:schemeClr val="bg1"/>
                  </a:solidFill>
                </a:rPr>
                <a:t>*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29D3044-3393-4AAF-BF1E-90428C70F87B}"/>
              </a:ext>
            </a:extLst>
          </p:cNvPr>
          <p:cNvSpPr txBox="1"/>
          <p:nvPr/>
        </p:nvSpPr>
        <p:spPr>
          <a:xfrm>
            <a:off x="8941424" y="6453740"/>
            <a:ext cx="33608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i="1" dirty="0">
                <a:solidFill>
                  <a:schemeClr val="bg1">
                    <a:lumMod val="65000"/>
                  </a:schemeClr>
                </a:solidFill>
                <a:latin typeface="Avenir Next LT Pro"/>
                <a:cs typeface="Calibri"/>
              </a:rPr>
              <a:t>*MIL-STD Appendix K Elements Captured in WBS.</a:t>
            </a:r>
          </a:p>
          <a:p>
            <a:r>
              <a:rPr lang="en-US" sz="1000" b="1" i="1" dirty="0">
                <a:solidFill>
                  <a:schemeClr val="bg1">
                    <a:lumMod val="65000"/>
                  </a:schemeClr>
                </a:solidFill>
                <a:latin typeface="Avenir Next LT Pro"/>
                <a:cs typeface="Calibri"/>
              </a:rPr>
              <a:t>Other Elements identified as important to Fruit2U.</a:t>
            </a:r>
          </a:p>
        </p:txBody>
      </p:sp>
    </p:spTree>
    <p:extLst>
      <p:ext uri="{BB962C8B-B14F-4D97-AF65-F5344CB8AC3E}">
        <p14:creationId xmlns:p14="http://schemas.microsoft.com/office/powerpoint/2010/main" val="334510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5214978-0862-4173-BC4F-D1E10ACFEF35}"/>
              </a:ext>
            </a:extLst>
          </p:cNvPr>
          <p:cNvSpPr/>
          <p:nvPr/>
        </p:nvSpPr>
        <p:spPr>
          <a:xfrm>
            <a:off x="7420007" y="2659542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2983FD-4BBC-4BA5-9701-25F368EF61B8}"/>
              </a:ext>
            </a:extLst>
          </p:cNvPr>
          <p:cNvGrpSpPr/>
          <p:nvPr/>
        </p:nvGrpSpPr>
        <p:grpSpPr>
          <a:xfrm>
            <a:off x="7207137" y="2634509"/>
            <a:ext cx="630779" cy="641695"/>
            <a:chOff x="-2361518" y="2085802"/>
            <a:chExt cx="630779" cy="641695"/>
          </a:xfrm>
        </p:grpSpPr>
        <p:sp>
          <p:nvSpPr>
            <p:cNvPr id="51" name="Teardrop 50">
              <a:extLst>
                <a:ext uri="{FF2B5EF4-FFF2-40B4-BE49-F238E27FC236}">
                  <a16:creationId xmlns:a16="http://schemas.microsoft.com/office/drawing/2014/main" id="{743E451E-4DC5-4199-9B9E-7B3B1350F374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2E60FBDB-6326-43E2-B2AC-33AB3B0AF041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53C2C27-ED7E-4811-931A-08C56F2E3E33}"/>
              </a:ext>
            </a:extLst>
          </p:cNvPr>
          <p:cNvSpPr/>
          <p:nvPr/>
        </p:nvSpPr>
        <p:spPr>
          <a:xfrm rot="16200000">
            <a:off x="10430241" y="2824087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403FDC-1567-4CED-8E24-9194F5A760AD}"/>
              </a:ext>
            </a:extLst>
          </p:cNvPr>
          <p:cNvSpPr/>
          <p:nvPr/>
        </p:nvSpPr>
        <p:spPr>
          <a:xfrm>
            <a:off x="7466685" y="3517984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E36197-EA34-4548-9B7C-A3A32739135E}"/>
              </a:ext>
            </a:extLst>
          </p:cNvPr>
          <p:cNvGrpSpPr/>
          <p:nvPr/>
        </p:nvGrpSpPr>
        <p:grpSpPr>
          <a:xfrm>
            <a:off x="7253815" y="3492951"/>
            <a:ext cx="630779" cy="641695"/>
            <a:chOff x="-2361518" y="2085802"/>
            <a:chExt cx="630779" cy="641695"/>
          </a:xfrm>
        </p:grpSpPr>
        <p:sp>
          <p:nvSpPr>
            <p:cNvPr id="57" name="Teardrop 56">
              <a:extLst>
                <a:ext uri="{FF2B5EF4-FFF2-40B4-BE49-F238E27FC236}">
                  <a16:creationId xmlns:a16="http://schemas.microsoft.com/office/drawing/2014/main" id="{0923A2DB-4F7D-4338-ABFD-CB6C14251CF9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E89CDB49-6039-45D8-A91A-6E8F43A4FCA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F02AF852-3523-4D36-B48E-D5962E6312E4}"/>
              </a:ext>
            </a:extLst>
          </p:cNvPr>
          <p:cNvSpPr/>
          <p:nvPr/>
        </p:nvSpPr>
        <p:spPr>
          <a:xfrm rot="16200000">
            <a:off x="10453488" y="3696749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Graphic 99" descr="Banana outline">
            <a:extLst>
              <a:ext uri="{FF2B5EF4-FFF2-40B4-BE49-F238E27FC236}">
                <a16:creationId xmlns:a16="http://schemas.microsoft.com/office/drawing/2014/main" id="{838D44DD-1A09-467F-97BF-1C64B8B55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3201" y="2763762"/>
            <a:ext cx="367662" cy="367342"/>
          </a:xfrm>
          <a:prstGeom prst="rect">
            <a:avLst/>
          </a:prstGeom>
        </p:spPr>
      </p:pic>
      <p:pic>
        <p:nvPicPr>
          <p:cNvPr id="101" name="Graphic 100" descr="Banana outline">
            <a:extLst>
              <a:ext uri="{FF2B5EF4-FFF2-40B4-BE49-F238E27FC236}">
                <a16:creationId xmlns:a16="http://schemas.microsoft.com/office/drawing/2014/main" id="{7B60EC38-4819-4995-ADFF-5480F019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3638542"/>
            <a:ext cx="367662" cy="36734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D6ACB95-E47C-4EFA-B49B-2349BD5D6840}"/>
              </a:ext>
            </a:extLst>
          </p:cNvPr>
          <p:cNvSpPr txBox="1"/>
          <p:nvPr/>
        </p:nvSpPr>
        <p:spPr>
          <a:xfrm>
            <a:off x="8076130" y="2759756"/>
            <a:ext cx="1905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Analysis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76FBC61-7A3F-4F5A-BF7F-5FECDF06D30B}"/>
              </a:ext>
            </a:extLst>
          </p:cNvPr>
          <p:cNvSpPr txBox="1"/>
          <p:nvPr/>
        </p:nvSpPr>
        <p:spPr>
          <a:xfrm>
            <a:off x="8083690" y="363854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WBS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1B4312-2979-4B55-A026-EC18FD6D687B}"/>
              </a:ext>
            </a:extLst>
          </p:cNvPr>
          <p:cNvSpPr/>
          <p:nvPr/>
        </p:nvSpPr>
        <p:spPr>
          <a:xfrm>
            <a:off x="7420007" y="1766930"/>
            <a:ext cx="3284521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A6381F-1048-4A9A-9E59-A8562C81E3CE}"/>
              </a:ext>
            </a:extLst>
          </p:cNvPr>
          <p:cNvGrpSpPr/>
          <p:nvPr/>
        </p:nvGrpSpPr>
        <p:grpSpPr>
          <a:xfrm>
            <a:off x="7198387" y="1741897"/>
            <a:ext cx="630779" cy="641695"/>
            <a:chOff x="-2361518" y="2085802"/>
            <a:chExt cx="630779" cy="641695"/>
          </a:xfrm>
        </p:grpSpPr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D4E0F08E-4681-457B-A187-4DD1E9022717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Connector 45">
              <a:extLst>
                <a:ext uri="{FF2B5EF4-FFF2-40B4-BE49-F238E27FC236}">
                  <a16:creationId xmlns:a16="http://schemas.microsoft.com/office/drawing/2014/main" id="{4F25F2C2-81DC-4E60-B803-13B7B9BBBBF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705592A-70AD-4855-9DD5-7ED407E6AF2C}"/>
              </a:ext>
            </a:extLst>
          </p:cNvPr>
          <p:cNvSpPr/>
          <p:nvPr/>
        </p:nvSpPr>
        <p:spPr>
          <a:xfrm rot="16200000">
            <a:off x="10363440" y="1926808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Graphic 98" descr="Banana outline">
            <a:extLst>
              <a:ext uri="{FF2B5EF4-FFF2-40B4-BE49-F238E27FC236}">
                <a16:creationId xmlns:a16="http://schemas.microsoft.com/office/drawing/2014/main" id="{273E5993-0279-4B3E-84C8-6883B44CF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438" y="1890659"/>
            <a:ext cx="367662" cy="36734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2EA6CF4A-BF6F-437B-874D-A7E98040359C}"/>
              </a:ext>
            </a:extLst>
          </p:cNvPr>
          <p:cNvSpPr txBox="1"/>
          <p:nvPr/>
        </p:nvSpPr>
        <p:spPr>
          <a:xfrm>
            <a:off x="8083690" y="1890726"/>
            <a:ext cx="250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Concept Exploration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36932B-CAD0-4750-B913-243FED1B6BB2}"/>
              </a:ext>
            </a:extLst>
          </p:cNvPr>
          <p:cNvSpPr/>
          <p:nvPr/>
        </p:nvSpPr>
        <p:spPr>
          <a:xfrm>
            <a:off x="1837391" y="472293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AE945B-0E35-4D46-8D89-36E98F3BEF82}"/>
              </a:ext>
            </a:extLst>
          </p:cNvPr>
          <p:cNvGrpSpPr/>
          <p:nvPr/>
        </p:nvGrpSpPr>
        <p:grpSpPr>
          <a:xfrm>
            <a:off x="1615771" y="4697904"/>
            <a:ext cx="630779" cy="641695"/>
            <a:chOff x="-2361518" y="2085802"/>
            <a:chExt cx="630779" cy="641695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C8EDC6E3-34AF-4A0E-8325-CDCC0C7E11E6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FDA4B3D9-4E86-493B-BF2A-D26202AF9633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FAB2BE-3CEF-4E5F-A4D0-DE6A9A2F0DA7}"/>
              </a:ext>
            </a:extLst>
          </p:cNvPr>
          <p:cNvSpPr/>
          <p:nvPr/>
        </p:nvSpPr>
        <p:spPr>
          <a:xfrm rot="16200000">
            <a:off x="5659868" y="486873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65BE7-1803-4758-88A6-5C492C758E95}"/>
              </a:ext>
            </a:extLst>
          </p:cNvPr>
          <p:cNvSpPr/>
          <p:nvPr/>
        </p:nvSpPr>
        <p:spPr>
          <a:xfrm>
            <a:off x="1837391" y="5563030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DB29D9-144E-42DE-8775-57075FBDEF1B}"/>
              </a:ext>
            </a:extLst>
          </p:cNvPr>
          <p:cNvGrpSpPr/>
          <p:nvPr/>
        </p:nvGrpSpPr>
        <p:grpSpPr>
          <a:xfrm>
            <a:off x="1615771" y="5537997"/>
            <a:ext cx="630779" cy="641695"/>
            <a:chOff x="-2361518" y="2085802"/>
            <a:chExt cx="630779" cy="641695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5A7306ED-4619-477D-800D-8651FA2FF3AC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A140241-A29C-4861-9A88-56A5D0253914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C0D5547-8899-4347-8BE9-549A8A31F6B3}"/>
              </a:ext>
            </a:extLst>
          </p:cNvPr>
          <p:cNvSpPr/>
          <p:nvPr/>
        </p:nvSpPr>
        <p:spPr>
          <a:xfrm rot="16200000">
            <a:off x="5659868" y="5708825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 descr="Banana outline">
            <a:extLst>
              <a:ext uri="{FF2B5EF4-FFF2-40B4-BE49-F238E27FC236}">
                <a16:creationId xmlns:a16="http://schemas.microsoft.com/office/drawing/2014/main" id="{42B8997F-7674-4A6C-B535-66895FDA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4854909"/>
            <a:ext cx="367662" cy="367342"/>
          </a:xfrm>
          <a:prstGeom prst="rect">
            <a:avLst/>
          </a:prstGeom>
        </p:spPr>
      </p:pic>
      <p:pic>
        <p:nvPicPr>
          <p:cNvPr id="98" name="Graphic 97" descr="Banana outline">
            <a:extLst>
              <a:ext uri="{FF2B5EF4-FFF2-40B4-BE49-F238E27FC236}">
                <a16:creationId xmlns:a16="http://schemas.microsoft.com/office/drawing/2014/main" id="{B4D8F1DA-3169-4769-A046-5737E68BA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5695002"/>
            <a:ext cx="367662" cy="36734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D5DFC8A-6971-4BC2-86C6-F89CCC13D5B1}"/>
              </a:ext>
            </a:extLst>
          </p:cNvPr>
          <p:cNvSpPr txBox="1"/>
          <p:nvPr/>
        </p:nvSpPr>
        <p:spPr>
          <a:xfrm>
            <a:off x="2407833" y="4695585"/>
            <a:ext cx="31598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venir Next LT Pro" panose="020B0504020202020204" pitchFamily="34" charset="0"/>
              </a:rPr>
              <a:t>System and Requirements Validation &amp; Verification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522E9B-CE89-4E16-9D49-866A84B5DE84}"/>
              </a:ext>
            </a:extLst>
          </p:cNvPr>
          <p:cNvSpPr txBox="1"/>
          <p:nvPr/>
        </p:nvSpPr>
        <p:spPr>
          <a:xfrm>
            <a:off x="2407833" y="5674178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Functional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0FFF6E-C732-4C73-8B92-9D83F8C00AA1}"/>
              </a:ext>
            </a:extLst>
          </p:cNvPr>
          <p:cNvSpPr/>
          <p:nvPr/>
        </p:nvSpPr>
        <p:spPr>
          <a:xfrm>
            <a:off x="1837391" y="1363545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92FFE-ABB9-4D74-811D-7903919331CE}"/>
              </a:ext>
            </a:extLst>
          </p:cNvPr>
          <p:cNvGrpSpPr/>
          <p:nvPr/>
        </p:nvGrpSpPr>
        <p:grpSpPr>
          <a:xfrm>
            <a:off x="1615771" y="1338512"/>
            <a:ext cx="630779" cy="641695"/>
            <a:chOff x="-2361518" y="2085802"/>
            <a:chExt cx="630779" cy="641695"/>
          </a:xfrm>
        </p:grpSpPr>
        <p:sp>
          <p:nvSpPr>
            <p:cNvPr id="4" name="Teardrop 3">
              <a:extLst>
                <a:ext uri="{FF2B5EF4-FFF2-40B4-BE49-F238E27FC236}">
                  <a16:creationId xmlns:a16="http://schemas.microsoft.com/office/drawing/2014/main" id="{B425AD0B-FC3A-4A51-8EC6-A9B87ADABB6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108BFA18-7E55-4FCD-87D8-24A006E7FFF5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22BCF11-F435-410A-861A-DF11C10E87BA}"/>
              </a:ext>
            </a:extLst>
          </p:cNvPr>
          <p:cNvSpPr/>
          <p:nvPr/>
        </p:nvSpPr>
        <p:spPr>
          <a:xfrm rot="16200000">
            <a:off x="5659868" y="1509340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DDEF56-0E28-4EE5-A212-CCF2E8BB0FB8}"/>
              </a:ext>
            </a:extLst>
          </p:cNvPr>
          <p:cNvSpPr/>
          <p:nvPr/>
        </p:nvSpPr>
        <p:spPr>
          <a:xfrm>
            <a:off x="1833034" y="2200187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648B09-0BB9-4B63-A23B-77C6A0AAD1E7}"/>
              </a:ext>
            </a:extLst>
          </p:cNvPr>
          <p:cNvGrpSpPr/>
          <p:nvPr/>
        </p:nvGrpSpPr>
        <p:grpSpPr>
          <a:xfrm>
            <a:off x="1611414" y="2175154"/>
            <a:ext cx="630779" cy="641695"/>
            <a:chOff x="-2361518" y="2085802"/>
            <a:chExt cx="630779" cy="641695"/>
          </a:xfrm>
        </p:grpSpPr>
        <p:sp>
          <p:nvSpPr>
            <p:cNvPr id="15" name="Teardrop 14">
              <a:extLst>
                <a:ext uri="{FF2B5EF4-FFF2-40B4-BE49-F238E27FC236}">
                  <a16:creationId xmlns:a16="http://schemas.microsoft.com/office/drawing/2014/main" id="{06BE38F7-0308-4AD9-ABDF-6ADF8C670F10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D8E603A-24CD-4E49-8B7D-CB3EDEBAE062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1D47740-A77D-49EC-918E-692BA9977EE0}"/>
              </a:ext>
            </a:extLst>
          </p:cNvPr>
          <p:cNvSpPr/>
          <p:nvPr/>
        </p:nvSpPr>
        <p:spPr>
          <a:xfrm rot="16200000">
            <a:off x="5655511" y="2345982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A4739F-D5E0-465B-8232-D467138576D2}"/>
              </a:ext>
            </a:extLst>
          </p:cNvPr>
          <p:cNvSpPr/>
          <p:nvPr/>
        </p:nvSpPr>
        <p:spPr>
          <a:xfrm>
            <a:off x="1826731" y="3048539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076AB5-1A6A-4B43-BC63-AA8A562E6462}"/>
              </a:ext>
            </a:extLst>
          </p:cNvPr>
          <p:cNvGrpSpPr/>
          <p:nvPr/>
        </p:nvGrpSpPr>
        <p:grpSpPr>
          <a:xfrm>
            <a:off x="1605111" y="3023506"/>
            <a:ext cx="630779" cy="641695"/>
            <a:chOff x="-2361518" y="2085802"/>
            <a:chExt cx="630779" cy="641695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91400EBE-706B-4583-B4FA-B509ABAD9C48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F70722C7-9467-48A6-A589-0315F8A22560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E99B00-D3EB-4415-AEDF-617230BBF3AC}"/>
              </a:ext>
            </a:extLst>
          </p:cNvPr>
          <p:cNvSpPr/>
          <p:nvPr/>
        </p:nvSpPr>
        <p:spPr>
          <a:xfrm rot="16200000">
            <a:off x="5649208" y="3194334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C297FB-0B5A-4282-87B5-E55522195901}"/>
              </a:ext>
            </a:extLst>
          </p:cNvPr>
          <p:cNvSpPr/>
          <p:nvPr/>
        </p:nvSpPr>
        <p:spPr>
          <a:xfrm>
            <a:off x="1837391" y="3886596"/>
            <a:ext cx="416716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8AAED9-6075-4C50-9A8C-6E8DED50DF2A}"/>
              </a:ext>
            </a:extLst>
          </p:cNvPr>
          <p:cNvGrpSpPr/>
          <p:nvPr/>
        </p:nvGrpSpPr>
        <p:grpSpPr>
          <a:xfrm>
            <a:off x="1615771" y="3861563"/>
            <a:ext cx="630779" cy="641695"/>
            <a:chOff x="-2361518" y="2085802"/>
            <a:chExt cx="630779" cy="641695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C172B9C9-DBD7-4DF4-8C76-3D841549AED1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F46C6DCC-4A3B-4945-9CD8-638D01BA07CB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D07CC645-1F3F-4DBA-A14F-AAC0C42FBF49}"/>
              </a:ext>
            </a:extLst>
          </p:cNvPr>
          <p:cNvSpPr/>
          <p:nvPr/>
        </p:nvSpPr>
        <p:spPr>
          <a:xfrm rot="16200000">
            <a:off x="5659868" y="4032391"/>
            <a:ext cx="537846" cy="300040"/>
          </a:xfrm>
          <a:prstGeom prst="triangle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Graphic 92" descr="Banana outline">
            <a:extLst>
              <a:ext uri="{FF2B5EF4-FFF2-40B4-BE49-F238E27FC236}">
                <a16:creationId xmlns:a16="http://schemas.microsoft.com/office/drawing/2014/main" id="{10A5FE80-5640-40C0-9F2A-96F50F9B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1467765"/>
            <a:ext cx="367662" cy="367342"/>
          </a:xfrm>
          <a:prstGeom prst="rect">
            <a:avLst/>
          </a:prstGeom>
        </p:spPr>
      </p:pic>
      <p:pic>
        <p:nvPicPr>
          <p:cNvPr id="94" name="Graphic 93" descr="Banana outline">
            <a:extLst>
              <a:ext uri="{FF2B5EF4-FFF2-40B4-BE49-F238E27FC236}">
                <a16:creationId xmlns:a16="http://schemas.microsoft.com/office/drawing/2014/main" id="{63B45462-6C56-4061-8079-A4F061A5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465" y="2320745"/>
            <a:ext cx="367662" cy="367342"/>
          </a:xfrm>
          <a:prstGeom prst="rect">
            <a:avLst/>
          </a:prstGeom>
        </p:spPr>
      </p:pic>
      <p:pic>
        <p:nvPicPr>
          <p:cNvPr id="95" name="Graphic 94" descr="Banana outline">
            <a:extLst>
              <a:ext uri="{FF2B5EF4-FFF2-40B4-BE49-F238E27FC236}">
                <a16:creationId xmlns:a16="http://schemas.microsoft.com/office/drawing/2014/main" id="{1654DC58-CA8C-4B3F-A109-F69EB1B5A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162" y="3149097"/>
            <a:ext cx="367662" cy="367342"/>
          </a:xfrm>
          <a:prstGeom prst="rect">
            <a:avLst/>
          </a:prstGeom>
        </p:spPr>
      </p:pic>
      <p:pic>
        <p:nvPicPr>
          <p:cNvPr id="96" name="Graphic 95" descr="Banana outline">
            <a:extLst>
              <a:ext uri="{FF2B5EF4-FFF2-40B4-BE49-F238E27FC236}">
                <a16:creationId xmlns:a16="http://schemas.microsoft.com/office/drawing/2014/main" id="{F378B4B5-69A6-4F0E-9C8D-54CF1F2E9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2822" y="3978911"/>
            <a:ext cx="367662" cy="36734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5F70165-E42A-4FE6-8818-1222072A67BA}"/>
              </a:ext>
            </a:extLst>
          </p:cNvPr>
          <p:cNvSpPr txBox="1"/>
          <p:nvPr/>
        </p:nvSpPr>
        <p:spPr>
          <a:xfrm>
            <a:off x="2407833" y="1474693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Background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AB785C-7780-4C0A-A35D-2A8285CF3D6F}"/>
              </a:ext>
            </a:extLst>
          </p:cNvPr>
          <p:cNvSpPr txBox="1"/>
          <p:nvPr/>
        </p:nvSpPr>
        <p:spPr>
          <a:xfrm>
            <a:off x="2403476" y="2317600"/>
            <a:ext cx="3542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>
                <a:latin typeface="Avenir Next LT Pro" panose="020B0504020202020204" pitchFamily="34" charset="0"/>
              </a:rPr>
              <a:t>Problem Statement &amp; Solution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0AC3EA-E3A3-4B41-8A95-8598D1B4DF4A}"/>
              </a:ext>
            </a:extLst>
          </p:cNvPr>
          <p:cNvSpPr txBox="1"/>
          <p:nvPr/>
        </p:nvSpPr>
        <p:spPr>
          <a:xfrm>
            <a:off x="2397173" y="3159687"/>
            <a:ext cx="2880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Requirements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5F19080-BB33-48F7-988D-BE1DCB9F025B}"/>
              </a:ext>
            </a:extLst>
          </p:cNvPr>
          <p:cNvSpPr txBox="1"/>
          <p:nvPr/>
        </p:nvSpPr>
        <p:spPr>
          <a:xfrm>
            <a:off x="2407833" y="3987349"/>
            <a:ext cx="2300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Use Case Model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26158E5-D229-4BDB-B000-3257655CF0F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2">
              <a:lumMod val="2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C3C26-DE1D-41A4-98C6-DF4116E7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27" y="333531"/>
            <a:ext cx="10515600" cy="69648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Agenda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86575-CB42-475E-B3F7-FFE470C7F7F6}"/>
              </a:ext>
            </a:extLst>
          </p:cNvPr>
          <p:cNvSpPr/>
          <p:nvPr/>
        </p:nvSpPr>
        <p:spPr>
          <a:xfrm>
            <a:off x="7466685" y="4380613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98AFB2-F31F-41B6-815F-D333BBD81478}"/>
              </a:ext>
            </a:extLst>
          </p:cNvPr>
          <p:cNvGrpSpPr/>
          <p:nvPr/>
        </p:nvGrpSpPr>
        <p:grpSpPr>
          <a:xfrm>
            <a:off x="7253815" y="4355580"/>
            <a:ext cx="630779" cy="641695"/>
            <a:chOff x="-2361518" y="2085802"/>
            <a:chExt cx="630779" cy="641695"/>
          </a:xfrm>
        </p:grpSpPr>
        <p:sp>
          <p:nvSpPr>
            <p:cNvPr id="63" name="Teardrop 62">
              <a:extLst>
                <a:ext uri="{FF2B5EF4-FFF2-40B4-BE49-F238E27FC236}">
                  <a16:creationId xmlns:a16="http://schemas.microsoft.com/office/drawing/2014/main" id="{D8F8A345-1B40-4ABE-AFC9-A3DC3270AD2B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245E1684-D3BC-4259-890F-AACB157C58B8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811DD224-4F65-4A1C-B965-6A59A6BF5AB6}"/>
              </a:ext>
            </a:extLst>
          </p:cNvPr>
          <p:cNvSpPr/>
          <p:nvPr/>
        </p:nvSpPr>
        <p:spPr>
          <a:xfrm rot="16200000">
            <a:off x="10476919" y="4545158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525F1A-2BB0-4236-928D-06E5EBBD18D0}"/>
              </a:ext>
            </a:extLst>
          </p:cNvPr>
          <p:cNvSpPr/>
          <p:nvPr/>
        </p:nvSpPr>
        <p:spPr>
          <a:xfrm>
            <a:off x="7466685" y="5201900"/>
            <a:ext cx="3304649" cy="591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D81A9B-896E-4EBE-8935-9B10F370F1E3}"/>
              </a:ext>
            </a:extLst>
          </p:cNvPr>
          <p:cNvGrpSpPr/>
          <p:nvPr/>
        </p:nvGrpSpPr>
        <p:grpSpPr>
          <a:xfrm>
            <a:off x="7253815" y="5176867"/>
            <a:ext cx="630779" cy="641695"/>
            <a:chOff x="-2361518" y="2085802"/>
            <a:chExt cx="630779" cy="641695"/>
          </a:xfrm>
        </p:grpSpPr>
        <p:sp>
          <p:nvSpPr>
            <p:cNvPr id="69" name="Teardrop 68">
              <a:extLst>
                <a:ext uri="{FF2B5EF4-FFF2-40B4-BE49-F238E27FC236}">
                  <a16:creationId xmlns:a16="http://schemas.microsoft.com/office/drawing/2014/main" id="{BFD541F9-2C22-4780-9E76-9A7923202A13}"/>
                </a:ext>
              </a:extLst>
            </p:cNvPr>
            <p:cNvSpPr/>
            <p:nvPr/>
          </p:nvSpPr>
          <p:spPr>
            <a:xfrm rot="2487255">
              <a:off x="-2361518" y="2085802"/>
              <a:ext cx="630779" cy="641695"/>
            </a:xfrm>
            <a:prstGeom prst="teardrop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4DF79AD2-81E8-4E74-BF4C-3B23A696D26D}"/>
                </a:ext>
              </a:extLst>
            </p:cNvPr>
            <p:cNvSpPr/>
            <p:nvPr/>
          </p:nvSpPr>
          <p:spPr>
            <a:xfrm>
              <a:off x="-2244467" y="2214562"/>
              <a:ext cx="396675" cy="384175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2B43FE01-0D06-4912-B8E0-8AE00E37A065}"/>
              </a:ext>
            </a:extLst>
          </p:cNvPr>
          <p:cNvSpPr/>
          <p:nvPr/>
        </p:nvSpPr>
        <p:spPr>
          <a:xfrm rot="16200000">
            <a:off x="10476919" y="5366445"/>
            <a:ext cx="444501" cy="300040"/>
          </a:xfrm>
          <a:prstGeom prst="triangle">
            <a:avLst/>
          </a:prstGeom>
          <a:solidFill>
            <a:srgbClr val="262626"/>
          </a:solidFill>
          <a:ln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Graphic 101" descr="Banana outline">
            <a:extLst>
              <a:ext uri="{FF2B5EF4-FFF2-40B4-BE49-F238E27FC236}">
                <a16:creationId xmlns:a16="http://schemas.microsoft.com/office/drawing/2014/main" id="{78F7737F-B43D-4EE6-8197-CBBCCD3BF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4481171"/>
            <a:ext cx="367662" cy="367342"/>
          </a:xfrm>
          <a:prstGeom prst="rect">
            <a:avLst/>
          </a:prstGeom>
        </p:spPr>
      </p:pic>
      <p:pic>
        <p:nvPicPr>
          <p:cNvPr id="103" name="Graphic 102" descr="Banana outline">
            <a:extLst>
              <a:ext uri="{FF2B5EF4-FFF2-40B4-BE49-F238E27FC236}">
                <a16:creationId xmlns:a16="http://schemas.microsoft.com/office/drawing/2014/main" id="{5AA1974F-11B2-43B0-B4B9-07EC84E9C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9879" y="5294215"/>
            <a:ext cx="367662" cy="36734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F135652-8C08-4944-ACFA-6E8DDE345E50}"/>
              </a:ext>
            </a:extLst>
          </p:cNvPr>
          <p:cNvSpPr txBox="1"/>
          <p:nvPr/>
        </p:nvSpPr>
        <p:spPr>
          <a:xfrm>
            <a:off x="8102443" y="4510512"/>
            <a:ext cx="2252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Cost Estimation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72BA6A0-D46E-47A8-960A-E641B4F776B4}"/>
              </a:ext>
            </a:extLst>
          </p:cNvPr>
          <p:cNvSpPr txBox="1"/>
          <p:nvPr/>
        </p:nvSpPr>
        <p:spPr>
          <a:xfrm>
            <a:off x="8117267" y="5304452"/>
            <a:ext cx="1589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>
                <a:latin typeface="Avenir Next LT Pro" panose="020B0504020202020204" pitchFamily="34" charset="0"/>
              </a:rPr>
              <a:t>Conclusion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81810B-6D20-471E-B649-9B376342BA7C}"/>
              </a:ext>
            </a:extLst>
          </p:cNvPr>
          <p:cNvSpPr txBox="1"/>
          <p:nvPr/>
        </p:nvSpPr>
        <p:spPr>
          <a:xfrm>
            <a:off x="1184778" y="1426546"/>
            <a:ext cx="406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1.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0A28466-135E-4F80-A660-7702BAE623BE}"/>
              </a:ext>
            </a:extLst>
          </p:cNvPr>
          <p:cNvSpPr txBox="1"/>
          <p:nvPr/>
        </p:nvSpPr>
        <p:spPr>
          <a:xfrm>
            <a:off x="1049784" y="226931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2.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A7CD9-B944-4768-A441-B1B880FD4F1C}"/>
              </a:ext>
            </a:extLst>
          </p:cNvPr>
          <p:cNvSpPr txBox="1"/>
          <p:nvPr/>
        </p:nvSpPr>
        <p:spPr>
          <a:xfrm>
            <a:off x="1160512" y="3158757"/>
            <a:ext cx="443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3.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304D363-D3D3-4153-B3B5-18063148111C}"/>
              </a:ext>
            </a:extLst>
          </p:cNvPr>
          <p:cNvSpPr txBox="1"/>
          <p:nvPr/>
        </p:nvSpPr>
        <p:spPr>
          <a:xfrm>
            <a:off x="1066641" y="3974388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4.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7F5DD9A-4F86-4214-AB0C-B9DD2F8C3F9F}"/>
              </a:ext>
            </a:extLst>
          </p:cNvPr>
          <p:cNvSpPr txBox="1"/>
          <p:nvPr/>
        </p:nvSpPr>
        <p:spPr>
          <a:xfrm>
            <a:off x="1081524" y="481285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5.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C5664BC-F33C-4AA4-BB02-2E6A0B8B7A4E}"/>
              </a:ext>
            </a:extLst>
          </p:cNvPr>
          <p:cNvSpPr txBox="1"/>
          <p:nvPr/>
        </p:nvSpPr>
        <p:spPr>
          <a:xfrm>
            <a:off x="1081187" y="5654115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6.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14D4475-AB7C-4FDC-AC93-7E1E7FA18835}"/>
              </a:ext>
            </a:extLst>
          </p:cNvPr>
          <p:cNvSpPr txBox="1"/>
          <p:nvPr/>
        </p:nvSpPr>
        <p:spPr>
          <a:xfrm>
            <a:off x="6621738" y="1852862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7.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0C09E5-1B6A-4A2E-BD73-7BFBA68B98E5}"/>
              </a:ext>
            </a:extLst>
          </p:cNvPr>
          <p:cNvSpPr txBox="1"/>
          <p:nvPr/>
        </p:nvSpPr>
        <p:spPr>
          <a:xfrm>
            <a:off x="6621738" y="2764240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40F82AA-4189-40AE-986D-0FCF104C4568}"/>
              </a:ext>
            </a:extLst>
          </p:cNvPr>
          <p:cNvSpPr txBox="1"/>
          <p:nvPr/>
        </p:nvSpPr>
        <p:spPr>
          <a:xfrm>
            <a:off x="6618968" y="3588753"/>
            <a:ext cx="6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9.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B27DC56-488A-4A1E-A066-400EA287E70A}"/>
              </a:ext>
            </a:extLst>
          </p:cNvPr>
          <p:cNvSpPr txBox="1"/>
          <p:nvPr/>
        </p:nvSpPr>
        <p:spPr>
          <a:xfrm>
            <a:off x="6432579" y="4458222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10.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23234FB-BD67-42B3-A1C4-D914D22F9234}"/>
              </a:ext>
            </a:extLst>
          </p:cNvPr>
          <p:cNvSpPr txBox="1"/>
          <p:nvPr/>
        </p:nvSpPr>
        <p:spPr>
          <a:xfrm>
            <a:off x="6441223" y="5273674"/>
            <a:ext cx="101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</a:rPr>
              <a:t>11.</a:t>
            </a:r>
          </a:p>
        </p:txBody>
      </p:sp>
    </p:spTree>
    <p:extLst>
      <p:ext uri="{BB962C8B-B14F-4D97-AF65-F5344CB8AC3E}">
        <p14:creationId xmlns:p14="http://schemas.microsoft.com/office/powerpoint/2010/main" val="250140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B304-80F1-4817-B224-1C51A5DAA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14" y="136525"/>
            <a:ext cx="10728511" cy="930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venir Next LT Pro Demi"/>
                <a:cs typeface="Aparajita"/>
              </a:rPr>
              <a:t>Cost Estimate: Bottoms-Up from WBS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E438C-2D02-44A5-BBF3-EF7E28ADA4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014" y="1186194"/>
            <a:ext cx="12520801" cy="402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Avenir Next LT Pro"/>
              </a:rPr>
              <a:t>WBS Work Packages allowed for an accurate estimation of project development costs.</a:t>
            </a:r>
          </a:p>
          <a:p>
            <a:pPr marL="457200" lvl="1" indent="0">
              <a:buNone/>
            </a:pPr>
            <a:endParaRPr lang="en-US" sz="2000">
              <a:latin typeface="Avenir Next LT Pro"/>
              <a:cs typeface="Calibri" panose="020F0502020204030204"/>
            </a:endParaRPr>
          </a:p>
        </p:txBody>
      </p:sp>
      <p:grpSp>
        <p:nvGrpSpPr>
          <p:cNvPr id="5" name="Group 10">
            <a:extLst>
              <a:ext uri="{FF2B5EF4-FFF2-40B4-BE49-F238E27FC236}">
                <a16:creationId xmlns:a16="http://schemas.microsoft.com/office/drawing/2014/main" id="{5343B963-B3E0-4C37-82F9-3EF1888B885D}"/>
              </a:ext>
            </a:extLst>
          </p:cNvPr>
          <p:cNvGrpSpPr/>
          <p:nvPr/>
        </p:nvGrpSpPr>
        <p:grpSpPr>
          <a:xfrm>
            <a:off x="7878956" y="2741865"/>
            <a:ext cx="4279899" cy="1744665"/>
            <a:chOff x="8077200" y="3188039"/>
            <a:chExt cx="4279899" cy="1744665"/>
          </a:xfrm>
        </p:grpSpPr>
        <p:pic>
          <p:nvPicPr>
            <p:cNvPr id="6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89400954-7627-4E56-B2C7-209C9995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7200" y="3188039"/>
              <a:ext cx="2336800" cy="17446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F9D48-5B67-4097-9AEB-93B9929BD44F}"/>
                </a:ext>
              </a:extLst>
            </p:cNvPr>
            <p:cNvSpPr txBox="1"/>
            <p:nvPr/>
          </p:nvSpPr>
          <p:spPr>
            <a:xfrm>
              <a:off x="10288812" y="3535600"/>
              <a:ext cx="2068287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venir Next LT Pro"/>
                </a:rPr>
                <a:t>Lognormal </a:t>
              </a:r>
              <a:r>
                <a:rPr lang="en-US">
                  <a:latin typeface="Avenir Next LT Pro"/>
                  <a:cs typeface="Calibri"/>
                </a:rPr>
                <a:t>is conservative with right shifted PDF.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B6A070C-D9CB-45B8-A396-745692E99EF3}"/>
              </a:ext>
            </a:extLst>
          </p:cNvPr>
          <p:cNvGrpSpPr/>
          <p:nvPr/>
        </p:nvGrpSpPr>
        <p:grpSpPr>
          <a:xfrm>
            <a:off x="8173360" y="4782891"/>
            <a:ext cx="3891641" cy="1712818"/>
            <a:chOff x="8389259" y="4939056"/>
            <a:chExt cx="3360056" cy="1530116"/>
          </a:xfrm>
        </p:grpSpPr>
        <p:pic>
          <p:nvPicPr>
            <p:cNvPr id="7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A2866804-B020-4730-B2A8-4ACBDA693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3429" y="4939056"/>
              <a:ext cx="1915886" cy="15301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58248E-DAA2-406C-8434-CE9B3B6F57B4}"/>
                </a:ext>
              </a:extLst>
            </p:cNvPr>
            <p:cNvSpPr txBox="1"/>
            <p:nvPr/>
          </p:nvSpPr>
          <p:spPr>
            <a:xfrm>
              <a:off x="8389259" y="5233607"/>
              <a:ext cx="1763412" cy="8248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venir Next LT Pro"/>
                </a:rPr>
                <a:t>Beta </a:t>
              </a:r>
              <a:r>
                <a:rPr lang="en-US">
                  <a:latin typeface="Avenir Next LT Pro"/>
                  <a:cs typeface="Calibri"/>
                </a:rPr>
                <a:t>has a PDF influenced by expertise.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E10758F-C27E-430A-8E2E-535C7C4C8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26911"/>
              </p:ext>
            </p:extLst>
          </p:nvPr>
        </p:nvGraphicFramePr>
        <p:xfrm>
          <a:off x="454959" y="2322287"/>
          <a:ext cx="7383015" cy="4355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829">
                  <a:extLst>
                    <a:ext uri="{9D8B030D-6E8A-4147-A177-3AD203B41FA5}">
                      <a16:colId xmlns:a16="http://schemas.microsoft.com/office/drawing/2014/main" val="4071715146"/>
                    </a:ext>
                  </a:extLst>
                </a:gridCol>
                <a:gridCol w="5030186">
                  <a:extLst>
                    <a:ext uri="{9D8B030D-6E8A-4147-A177-3AD203B41FA5}">
                      <a16:colId xmlns:a16="http://schemas.microsoft.com/office/drawing/2014/main" val="4199483673"/>
                    </a:ext>
                  </a:extLst>
                </a:gridCol>
              </a:tblGrid>
              <a:tr h="5060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Avenir Next LT Pro"/>
                        </a:rPr>
                        <a:t>Distribution </a:t>
                      </a:r>
                      <a:endParaRPr lang="en-US" sz="2000" b="1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 marL="9525" marR="9525" marT="9525" anchor="b"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Avenir Next LT Pro"/>
                        </a:rPr>
                        <a:t>Typical Application 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Avenir Next LT Pro"/>
                      </a:endParaRPr>
                    </a:p>
                  </a:txBody>
                  <a:tcPr marL="9525" marR="9525" marT="9525" anchor="b"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660787"/>
                  </a:ext>
                </a:extLst>
              </a:tr>
              <a:tr h="652661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Gaussian (normal)</a:t>
                      </a:r>
                    </a:p>
                  </a:txBody>
                  <a:tcPr marL="9525" marR="9525" marT="95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Used when there is an equal chance of high/low occurrence.</a:t>
                      </a:r>
                    </a:p>
                  </a:txBody>
                  <a:tcPr marL="9525" marR="9525" marT="9525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324823"/>
                  </a:ext>
                </a:extLst>
              </a:tr>
              <a:tr h="359535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Lognormal 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Used when there is no better info is available.</a:t>
                      </a:r>
                    </a:p>
                  </a:txBody>
                  <a:tcPr marL="9525" marR="9525" marT="9525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3664"/>
                  </a:ext>
                </a:extLst>
              </a:tr>
              <a:tr h="945785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PERT-Beta</a:t>
                      </a:r>
                    </a:p>
                  </a:txBody>
                  <a:tcPr marL="9525" marR="9525" marT="95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Used when there is an Expert opinion available. It emphasizes the “most likely” value over the minimum and maximum estimates</a:t>
                      </a:r>
                    </a:p>
                  </a:txBody>
                  <a:tcPr marL="9525" marR="9525" marT="9525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89775"/>
                  </a:ext>
                </a:extLst>
              </a:tr>
              <a:tr h="1532034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Uniform</a:t>
                      </a:r>
                    </a:p>
                  </a:txBody>
                  <a:tcPr marL="9525" marR="9525" marT="9525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Used when the likelihood of outcomes is unknown or unclear.</a:t>
                      </a:r>
                    </a:p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endParaRPr lang="en-US" sz="1600">
                        <a:solidFill>
                          <a:schemeClr val="bg1"/>
                        </a:solidFill>
                        <a:effectLst/>
                        <a:latin typeface="Avenir Next LT Pro"/>
                      </a:endParaRPr>
                    </a:p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Useful in situations in which you have a minimum and maximum estimate available, but no other information</a:t>
                      </a:r>
                    </a:p>
                  </a:txBody>
                  <a:tcPr marL="9525" marR="9525" marT="9525"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261400"/>
                  </a:ext>
                </a:extLst>
              </a:tr>
              <a:tr h="359535">
                <a:tc>
                  <a:txBody>
                    <a:bodyPr/>
                    <a:lstStyle/>
                    <a:p>
                      <a:pPr lvl="1" fontAlgn="b"/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Fixed</a:t>
                      </a:r>
                    </a:p>
                  </a:txBody>
                  <a:tcPr marL="9525" marR="9525" marT="9525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Avenir Next LT Pro"/>
                        </a:rPr>
                        <a:t>Used when the value is unlikely to vary.</a:t>
                      </a:r>
                    </a:p>
                  </a:txBody>
                  <a:tcPr marL="9525" marR="9525" marT="9525" anchor="b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6301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EEDC35B-6AC6-4E16-A37A-BE5205C870EA}"/>
              </a:ext>
            </a:extLst>
          </p:cNvPr>
          <p:cNvSpPr txBox="1"/>
          <p:nvPr/>
        </p:nvSpPr>
        <p:spPr>
          <a:xfrm>
            <a:off x="8223671" y="6459865"/>
            <a:ext cx="47095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Avenir Next LT Pro"/>
              </a:rPr>
              <a:t>*PDF= Probability Distribution Function</a:t>
            </a:r>
            <a:endParaRPr lang="en-US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C9ADD1-752C-4158-8E55-7FBCD91DEB45}"/>
              </a:ext>
            </a:extLst>
          </p:cNvPr>
          <p:cNvSpPr txBox="1"/>
          <p:nvPr/>
        </p:nvSpPr>
        <p:spPr>
          <a:xfrm>
            <a:off x="454959" y="1597275"/>
            <a:ext cx="906417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Avenir Next LT Pro"/>
                <a:cs typeface="Calibri" panose="020F0502020204030204"/>
              </a:rPr>
              <a:t>Top-down</a:t>
            </a:r>
            <a:r>
              <a:rPr lang="en-US">
                <a:latin typeface="Avenir Next LT Pro"/>
                <a:cs typeface="Calibri" panose="020F0502020204030204"/>
              </a:rPr>
              <a:t>, Analogous, and</a:t>
            </a:r>
            <a:r>
              <a:rPr lang="en-US" sz="1800">
                <a:latin typeface="Avenir Next LT Pro"/>
                <a:cs typeface="Calibri" panose="020F0502020204030204"/>
              </a:rPr>
              <a:t> </a:t>
            </a:r>
            <a:r>
              <a:rPr lang="en-US">
                <a:latin typeface="Avenir Next LT Pro"/>
                <a:cs typeface="Calibri" panose="020F0502020204030204"/>
              </a:rPr>
              <a:t>Expert Judgement were</a:t>
            </a:r>
            <a:r>
              <a:rPr lang="en-US" sz="1800">
                <a:latin typeface="Avenir Next LT Pro"/>
                <a:cs typeface="Calibri" panose="020F0502020204030204"/>
              </a:rPr>
              <a:t> not feasible approaches.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>
                <a:latin typeface="Avenir Next LT Pro"/>
                <a:cs typeface="Calibri" panose="020F0502020204030204"/>
              </a:rPr>
              <a:t>Distributions were modeled as fixed, range, lognormal, and PERT-Beta</a:t>
            </a:r>
          </a:p>
        </p:txBody>
      </p:sp>
    </p:spTree>
    <p:extLst>
      <p:ext uri="{BB962C8B-B14F-4D97-AF65-F5344CB8AC3E}">
        <p14:creationId xmlns:p14="http://schemas.microsoft.com/office/powerpoint/2010/main" val="4252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96BF-E106-4E4F-BF37-E063D8DE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Cost Estimation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8EAA1-AA56-4FF6-A97A-BA68840817C0}"/>
              </a:ext>
            </a:extLst>
          </p:cNvPr>
          <p:cNvSpPr txBox="1"/>
          <p:nvPr/>
        </p:nvSpPr>
        <p:spPr>
          <a:xfrm>
            <a:off x="546100" y="1645920"/>
            <a:ext cx="3817144" cy="45724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77"/>
                <a:ea typeface="+mn-lt"/>
                <a:cs typeface="+mn-lt"/>
              </a:rPr>
              <a:t>Proprietary GT PMASE </a:t>
            </a:r>
            <a:r>
              <a:rPr lang="en-US" sz="2000" err="1">
                <a:latin typeface="Avenir Next LT Pro" panose="020B0504020202020204" pitchFamily="34" charset="77"/>
                <a:ea typeface="+mn-lt"/>
                <a:cs typeface="+mn-lt"/>
              </a:rPr>
              <a:t>Matlab</a:t>
            </a:r>
            <a:r>
              <a:rPr lang="en-US" sz="2000">
                <a:latin typeface="Avenir Next LT Pro" panose="020B0504020202020204" pitchFamily="34" charset="77"/>
                <a:ea typeface="+mn-lt"/>
                <a:cs typeface="+mn-lt"/>
              </a:rPr>
              <a:t> code was altered for the Fruit2U System.</a:t>
            </a:r>
            <a:endParaRPr lang="en-US" sz="2000">
              <a:latin typeface="Avenir Next LT Pro" panose="020B0504020202020204" pitchFamily="34" charset="77"/>
              <a:cs typeface="Calibri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venir Next LT Pro" panose="020B0504020202020204" pitchFamily="34" charset="77"/>
              <a:cs typeface="Calibri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77"/>
                <a:cs typeface="Calibri"/>
              </a:rPr>
              <a:t>Systems Engineering required 14% of costs.</a:t>
            </a:r>
            <a:endParaRPr lang="en-US">
              <a:latin typeface="Avenir Next LT Pro" panose="020B0504020202020204" pitchFamily="34" charset="77"/>
              <a:cs typeface="Calibri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venir Next LT Pro" panose="020B0504020202020204" pitchFamily="34" charset="77"/>
              <a:cs typeface="Calibri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77"/>
              </a:rPr>
              <a:t>The 80% Cumulative Percentage (CDF) was $340K. (Range $165K-$765K)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latin typeface="Avenir Next LT Pro" panose="020B0504020202020204" pitchFamily="34" charset="77"/>
              <a:cs typeface="Calibri"/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Avenir Next LT Pro" panose="020B0504020202020204" pitchFamily="34" charset="77"/>
                <a:cs typeface="Calibri"/>
              </a:rPr>
              <a:t>Has elements of lognormal distribution (result of inexperienced conservative estimate with long tails)</a:t>
            </a:r>
            <a:endParaRPr lang="en-US">
              <a:latin typeface="Avenir Next LT Pro" panose="020B0504020202020204" pitchFamily="34" charset="77"/>
              <a:cs typeface="Calibri" panose="020F0502020204030204"/>
            </a:endParaRPr>
          </a:p>
        </p:txBody>
      </p:sp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97CB6E3-5B90-4A46-AFE9-5EA1844F8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78" y="1066969"/>
            <a:ext cx="7213222" cy="5791032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97CD443E-DB05-4885-92DF-F57B572138EB}"/>
              </a:ext>
            </a:extLst>
          </p:cNvPr>
          <p:cNvSpPr/>
          <p:nvPr/>
        </p:nvSpPr>
        <p:spPr>
          <a:xfrm rot="16200000">
            <a:off x="1775497" y="3627260"/>
            <a:ext cx="5791033" cy="615531"/>
          </a:xfrm>
          <a:prstGeom prst="trapezoid">
            <a:avLst>
              <a:gd name="adj" fmla="val 9876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EC29CA4-9346-8541-B201-0D4DC9248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309075"/>
              </p:ext>
            </p:extLst>
          </p:nvPr>
        </p:nvGraphicFramePr>
        <p:xfrm>
          <a:off x="1137103" y="1164657"/>
          <a:ext cx="9917793" cy="558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5D064CF-DAFA-E14E-A614-375D5C0FB8F8}"/>
              </a:ext>
            </a:extLst>
          </p:cNvPr>
          <p:cNvSpPr txBox="1">
            <a:spLocks/>
          </p:cNvSpPr>
          <p:nvPr/>
        </p:nvSpPr>
        <p:spPr>
          <a:xfrm>
            <a:off x="329040" y="226393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54286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3FDB-3E32-45E9-ACEA-B858F423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Conclusions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3E687B-54F6-E043-8645-556832C270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1800" y="1546321"/>
            <a:ext cx="11277600" cy="25269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Avenir Next LT Pro"/>
                <a:cs typeface="Calibri"/>
              </a:rPr>
              <a:t>Fruit2U</a:t>
            </a:r>
            <a:r>
              <a:rPr lang="en-US" sz="1400" dirty="0">
                <a:latin typeface="Avenir Next LT Pro"/>
                <a:cs typeface="Calibri"/>
              </a:rPr>
              <a:t> appears to be a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Avenir Next LT Pro"/>
                <a:cs typeface="Calibri"/>
              </a:rPr>
              <a:t>viable solution </a:t>
            </a:r>
            <a:r>
              <a:rPr lang="en-US" sz="1400" dirty="0">
                <a:latin typeface="Avenir Next LT Pro"/>
                <a:cs typeface="Calibri"/>
              </a:rPr>
              <a:t>to </a:t>
            </a:r>
            <a:r>
              <a:rPr lang="en-US" sz="1400" b="1" dirty="0">
                <a:solidFill>
                  <a:schemeClr val="accent4">
                    <a:lumMod val="50000"/>
                  </a:schemeClr>
                </a:solidFill>
                <a:latin typeface="Avenir Next LT Pro"/>
                <a:cs typeface="Calibri"/>
              </a:rPr>
              <a:t>combat food waste </a:t>
            </a:r>
            <a:r>
              <a:rPr lang="en-US" sz="1400" dirty="0">
                <a:latin typeface="Avenir Next LT Pro"/>
                <a:cs typeface="Calibri"/>
              </a:rPr>
              <a:t>and tackle systemic hunger.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Next LT Pro"/>
                <a:cs typeface="Calibri"/>
              </a:rPr>
              <a:t>The Fruit2U team successfully applied a Fundamental Systems Engineering development approach. System Verification and Validation is still needed.</a:t>
            </a:r>
            <a:endParaRPr lang="en-US" sz="1400" dirty="0">
              <a:latin typeface="Avenir Next LT Pro" panose="020B0504020202020204" pitchFamily="34" charset="77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sz="1400" dirty="0">
                <a:latin typeface="Avenir Next LT Pro"/>
                <a:cs typeface="Calibri"/>
              </a:rPr>
              <a:t>ASE6002 and other future courses would be essential to further develop Fruit2U through a deeper understanding of Systems Design and Analysis.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Next LT Pro"/>
                <a:cs typeface="Calibri"/>
              </a:rPr>
              <a:t>MBSE may be employed for further insight into Fruit2U and decision-making.</a:t>
            </a:r>
            <a:endParaRPr lang="en-US" sz="1400" dirty="0">
              <a:latin typeface="Avenir Next LT Pro" panose="020B0504020202020204" pitchFamily="34" charset="77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Avenir Next LT Pro" panose="020B0504020202020204" pitchFamily="34" charset="77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125441-A2BA-409C-9920-AFF119030A3E}"/>
              </a:ext>
            </a:extLst>
          </p:cNvPr>
          <p:cNvSpPr txBox="1">
            <a:spLocks/>
          </p:cNvSpPr>
          <p:nvPr/>
        </p:nvSpPr>
        <p:spPr>
          <a:xfrm>
            <a:off x="338666" y="1049915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venir Next LT Pro Demi"/>
                <a:cs typeface="Aparajita"/>
              </a:rPr>
              <a:t>System Evaluation and Path Forward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54F268-4F48-D744-81BC-44FEDB6DA210}"/>
              </a:ext>
            </a:extLst>
          </p:cNvPr>
          <p:cNvSpPr txBox="1">
            <a:spLocks/>
          </p:cNvSpPr>
          <p:nvPr/>
        </p:nvSpPr>
        <p:spPr>
          <a:xfrm>
            <a:off x="338666" y="3797690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venir Next LT Pro Demi"/>
                <a:cs typeface="Aparajita"/>
              </a:rPr>
              <a:t>Key Takeaway and Learnings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22AED1-8DB4-F44A-AB1C-2030F22FC573}"/>
              </a:ext>
            </a:extLst>
          </p:cNvPr>
          <p:cNvSpPr txBox="1">
            <a:spLocks/>
          </p:cNvSpPr>
          <p:nvPr/>
        </p:nvSpPr>
        <p:spPr>
          <a:xfrm>
            <a:off x="575734" y="4376607"/>
            <a:ext cx="11277600" cy="22795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400" dirty="0">
                <a:latin typeface="Avenir Next LT Pro" panose="020B0504020202020204" pitchFamily="34" charset="77"/>
                <a:cs typeface="Calibri"/>
              </a:rPr>
              <a:t>Difference between customer and system requirements.</a:t>
            </a:r>
            <a:endParaRPr lang="en-US" sz="1400" dirty="0">
              <a:latin typeface="Avenir Next LT Pro" panose="020B0504020202020204" pitchFamily="34" charset="77"/>
            </a:endParaRPr>
          </a:p>
          <a:p>
            <a:pPr lvl="0">
              <a:lnSpc>
                <a:spcPct val="150000"/>
              </a:lnSpc>
            </a:pPr>
            <a:r>
              <a:rPr lang="en-US" sz="1400" dirty="0">
                <a:latin typeface="Avenir Next LT Pro" panose="020B0504020202020204" pitchFamily="34" charset="77"/>
                <a:cs typeface="Calibri"/>
              </a:rPr>
              <a:t>Selection of the right tool for analyses.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Next LT Pro" panose="020B0504020202020204" pitchFamily="34" charset="77"/>
              </a:rPr>
              <a:t>Inhibit the excitement to jump straight into design.</a:t>
            </a:r>
          </a:p>
          <a:p>
            <a:pPr lvl="0">
              <a:lnSpc>
                <a:spcPct val="150000"/>
              </a:lnSpc>
            </a:pPr>
            <a:r>
              <a:rPr lang="en-US" sz="1400" dirty="0">
                <a:latin typeface="Avenir Next LT Pro" panose="020B0504020202020204" pitchFamily="34" charset="77"/>
                <a:cs typeface="Calibri"/>
              </a:rPr>
              <a:t>There is an ideal balance between work put into quantitative analysis and the strength of the outputs for decision-making.</a:t>
            </a:r>
            <a:endParaRPr lang="en-US" sz="1400" dirty="0">
              <a:latin typeface="Avenir Next LT Pro" panose="020B0504020202020204" pitchFamily="34" charset="77"/>
            </a:endParaRPr>
          </a:p>
          <a:p>
            <a:pPr lvl="0">
              <a:lnSpc>
                <a:spcPct val="150000"/>
              </a:lnSpc>
            </a:pPr>
            <a:r>
              <a:rPr lang="en-US" sz="1400" dirty="0">
                <a:latin typeface="Avenir Next LT Pro" panose="020B0504020202020204" pitchFamily="34" charset="77"/>
              </a:rPr>
              <a:t>As always…systems is a team sport!</a:t>
            </a:r>
          </a:p>
        </p:txBody>
      </p:sp>
    </p:spTree>
    <p:extLst>
      <p:ext uri="{BB962C8B-B14F-4D97-AF65-F5344CB8AC3E}">
        <p14:creationId xmlns:p14="http://schemas.microsoft.com/office/powerpoint/2010/main" val="2156640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0">
              <a:schemeClr val="bg1"/>
            </a:gs>
            <a:gs pos="36000">
              <a:schemeClr val="accent4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90A598-DB2A-E442-8BA4-AEFD7541A76B}"/>
              </a:ext>
            </a:extLst>
          </p:cNvPr>
          <p:cNvSpPr txBox="1">
            <a:spLocks/>
          </p:cNvSpPr>
          <p:nvPr/>
        </p:nvSpPr>
        <p:spPr>
          <a:xfrm>
            <a:off x="338666" y="93083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venir Next LT Pro Demi"/>
                <a:cs typeface="Aparajita"/>
              </a:rPr>
              <a:t>Conclusion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2151B-7525-44CD-81B1-B911466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820348"/>
            <a:ext cx="10515600" cy="930443"/>
          </a:xfrm>
        </p:spPr>
        <p:txBody>
          <a:bodyPr>
            <a:noAutofit/>
          </a:bodyPr>
          <a:lstStyle/>
          <a:p>
            <a:r>
              <a:rPr lang="en-US" sz="10000" dirty="0">
                <a:latin typeface="Avenir Next LT Pro"/>
              </a:rPr>
              <a:t>Questions</a:t>
            </a:r>
            <a:r>
              <a:rPr lang="en-US" sz="8000" dirty="0">
                <a:latin typeface="Avenir Next LT Pro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0567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0">
              <a:schemeClr val="bg1"/>
            </a:gs>
            <a:gs pos="36000">
              <a:schemeClr val="accent4">
                <a:lumMod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90A598-DB2A-E442-8BA4-AEFD7541A76B}"/>
              </a:ext>
            </a:extLst>
          </p:cNvPr>
          <p:cNvSpPr txBox="1">
            <a:spLocks/>
          </p:cNvSpPr>
          <p:nvPr/>
        </p:nvSpPr>
        <p:spPr>
          <a:xfrm>
            <a:off x="338666" y="93083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Avenir Next LT Pro Demi"/>
                <a:cs typeface="Aparajita"/>
              </a:rPr>
              <a:t>Conclusion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2151B-7525-44CD-81B1-B911466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820348"/>
            <a:ext cx="10515600" cy="930443"/>
          </a:xfrm>
        </p:spPr>
        <p:txBody>
          <a:bodyPr>
            <a:noAutofit/>
          </a:bodyPr>
          <a:lstStyle/>
          <a:p>
            <a:r>
              <a:rPr lang="en-US" sz="10000" dirty="0">
                <a:latin typeface="Avenir Next LT Pro"/>
              </a:rPr>
              <a:t>Thank You!</a:t>
            </a:r>
            <a:endParaRPr lang="en-US" sz="8000" dirty="0">
              <a:latin typeface="Avenir Next LT Pr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451E71-6D35-3845-9DB8-8D2613390C8E}"/>
              </a:ext>
            </a:extLst>
          </p:cNvPr>
          <p:cNvSpPr txBox="1">
            <a:spLocks/>
          </p:cNvSpPr>
          <p:nvPr/>
        </p:nvSpPr>
        <p:spPr>
          <a:xfrm>
            <a:off x="499095" y="5750336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 Demi"/>
                <a:cs typeface="Aparajita"/>
              </a:rPr>
              <a:t>Special thanks to </a:t>
            </a:r>
            <a:r>
              <a:rPr lang="en-US" sz="1400" b="1" i="1" dirty="0">
                <a:solidFill>
                  <a:schemeClr val="bg1"/>
                </a:solidFill>
                <a:latin typeface="Avenir Next LT Pro Demi"/>
                <a:cs typeface="Aparajita"/>
              </a:rPr>
              <a:t>Brian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Next LT Pro Demi"/>
                <a:cs typeface="Aparajita"/>
              </a:rPr>
              <a:t> for his continued mentorship and guidance</a:t>
            </a:r>
          </a:p>
        </p:txBody>
      </p:sp>
    </p:spTree>
    <p:extLst>
      <p:ext uri="{BB962C8B-B14F-4D97-AF65-F5344CB8AC3E}">
        <p14:creationId xmlns:p14="http://schemas.microsoft.com/office/powerpoint/2010/main" val="381975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EC29CA4-9346-8541-B201-0D4DC9248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957242"/>
              </p:ext>
            </p:extLst>
          </p:nvPr>
        </p:nvGraphicFramePr>
        <p:xfrm>
          <a:off x="1137103" y="1164657"/>
          <a:ext cx="9917793" cy="558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990A598-DB2A-E442-8BA4-AEFD7541A76B}"/>
              </a:ext>
            </a:extLst>
          </p:cNvPr>
          <p:cNvSpPr txBox="1">
            <a:spLocks/>
          </p:cNvSpPr>
          <p:nvPr/>
        </p:nvSpPr>
        <p:spPr>
          <a:xfrm>
            <a:off x="329040" y="226393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8906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90A598-DB2A-E442-8BA4-AEFD7541A76B}"/>
              </a:ext>
            </a:extLst>
          </p:cNvPr>
          <p:cNvSpPr txBox="1">
            <a:spLocks/>
          </p:cNvSpPr>
          <p:nvPr/>
        </p:nvSpPr>
        <p:spPr>
          <a:xfrm>
            <a:off x="524129" y="4071952"/>
            <a:ext cx="3318934" cy="588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Avenir Next LT Pro Demi"/>
                <a:cs typeface="Aparajita"/>
              </a:rPr>
              <a:t>Problem Statement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29F3BE6-9001-F84D-BBC9-892B7899BE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2935620"/>
              </p:ext>
            </p:extLst>
          </p:nvPr>
        </p:nvGraphicFramePr>
        <p:xfrm>
          <a:off x="1566890" y="632435"/>
          <a:ext cx="8903131" cy="404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1FCAA7-42BA-0A45-91F1-1C326E8839C2}"/>
              </a:ext>
            </a:extLst>
          </p:cNvPr>
          <p:cNvSpPr txBox="1">
            <a:spLocks/>
          </p:cNvSpPr>
          <p:nvPr/>
        </p:nvSpPr>
        <p:spPr>
          <a:xfrm>
            <a:off x="886981" y="5462774"/>
            <a:ext cx="10780890" cy="9260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spc="50">
                <a:latin typeface="Avenir Next LT Pro" panose="020B0504020202020204" pitchFamily="34" charset="77"/>
              </a:rPr>
              <a:t>Develop an equipment to </a:t>
            </a:r>
            <a:r>
              <a:rPr lang="en-US" sz="1600" b="1" spc="50">
                <a:latin typeface="Avenir Next LT Pro" panose="020B0504020202020204" pitchFamily="34" charset="77"/>
              </a:rPr>
              <a:t>prepare, dehydrate and package</a:t>
            </a:r>
            <a:r>
              <a:rPr lang="en-US" sz="1600" spc="50">
                <a:latin typeface="Avenir Next LT Pro" panose="020B0504020202020204" pitchFamily="34" charset="77"/>
              </a:rPr>
              <a:t> </a:t>
            </a:r>
            <a:r>
              <a:rPr lang="en-US" sz="1600" b="1" spc="50">
                <a:latin typeface="Avenir Next LT Pro" panose="020B0504020202020204" pitchFamily="34" charset="77"/>
              </a:rPr>
              <a:t>surplus bananas </a:t>
            </a:r>
            <a:r>
              <a:rPr lang="en-US" sz="1600" spc="50">
                <a:latin typeface="Avenir Next LT Pro" panose="020B0504020202020204" pitchFamily="34" charset="77"/>
              </a:rPr>
              <a:t>for transport to food banks.</a:t>
            </a:r>
          </a:p>
          <a:p>
            <a:pPr>
              <a:lnSpc>
                <a:spcPct val="150000"/>
              </a:lnSpc>
              <a:buFont typeface=".Apple Color Emoji UI"/>
              <a:buChar char="✅"/>
            </a:pPr>
            <a:r>
              <a:rPr lang="en-US" sz="1600" b="1" spc="50">
                <a:latin typeface="Avenir Next LT Pro" panose="020B0504020202020204" pitchFamily="34" charset="77"/>
              </a:rPr>
              <a:t> </a:t>
            </a:r>
            <a:r>
              <a:rPr lang="en-US" sz="1600" b="1" i="1" spc="50">
                <a:latin typeface="Avenir Next LT Pro" panose="020B0504020202020204" pitchFamily="34" charset="77"/>
              </a:rPr>
              <a:t>Goal:</a:t>
            </a:r>
            <a:r>
              <a:rPr lang="en-US" sz="1600" i="1" spc="50">
                <a:latin typeface="Avenir Next LT Pro" panose="020B0504020202020204" pitchFamily="34" charset="77"/>
              </a:rPr>
              <a:t> Reduces landfill and provides food to the hungry.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47A567-C851-B043-A5D4-6C27CDAA893B}"/>
              </a:ext>
            </a:extLst>
          </p:cNvPr>
          <p:cNvSpPr txBox="1">
            <a:spLocks/>
          </p:cNvSpPr>
          <p:nvPr/>
        </p:nvSpPr>
        <p:spPr>
          <a:xfrm>
            <a:off x="524129" y="5000364"/>
            <a:ext cx="1577133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latin typeface="Avenir Next LT Pro Demi"/>
                <a:cs typeface="Aparajita"/>
              </a:rPr>
              <a:t>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C7A81-204F-194D-AD00-07E5A15174D0}"/>
              </a:ext>
            </a:extLst>
          </p:cNvPr>
          <p:cNvSpPr/>
          <p:nvPr/>
        </p:nvSpPr>
        <p:spPr>
          <a:xfrm>
            <a:off x="886981" y="4532124"/>
            <a:ext cx="10780889" cy="704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600" spc="50">
                <a:latin typeface="Avenir Next LT Pro" panose="020B0504020202020204" pitchFamily="34" charset="77"/>
              </a:rPr>
              <a:t>Short</a:t>
            </a:r>
            <a:r>
              <a:rPr lang="en-US" sz="1600" b="1" spc="50">
                <a:latin typeface="Avenir Next LT Pro" panose="020B0504020202020204" pitchFamily="34" charset="77"/>
              </a:rPr>
              <a:t> spoilage time and perishability </a:t>
            </a:r>
            <a:r>
              <a:rPr lang="en-US" sz="1600" spc="50">
                <a:latin typeface="Avenir Next LT Pro" panose="020B0504020202020204" pitchFamily="34" charset="77"/>
              </a:rPr>
              <a:t>lead to </a:t>
            </a:r>
            <a:r>
              <a:rPr lang="en-US" sz="1600" b="1" spc="50">
                <a:latin typeface="Avenir Next LT Pro" panose="020B0504020202020204" pitchFamily="34" charset="77"/>
              </a:rPr>
              <a:t>bananas </a:t>
            </a:r>
            <a:r>
              <a:rPr lang="en-US" sz="1600" spc="50">
                <a:latin typeface="Avenir Next LT Pro" panose="020B0504020202020204" pitchFamily="34" charset="77"/>
              </a:rPr>
              <a:t>being</a:t>
            </a:r>
            <a:r>
              <a:rPr lang="en-US" sz="1600" b="1" spc="50">
                <a:latin typeface="Avenir Next LT Pro" panose="020B0504020202020204" pitchFamily="34" charset="77"/>
              </a:rPr>
              <a:t> major contributors </a:t>
            </a:r>
            <a:r>
              <a:rPr lang="en-US" sz="1600" spc="50">
                <a:latin typeface="Avenir Next LT Pro" panose="020B0504020202020204" pitchFamily="34" charset="77"/>
              </a:rPr>
              <a:t>to</a:t>
            </a:r>
            <a:r>
              <a:rPr lang="en-US" sz="1600" b="1" spc="50">
                <a:latin typeface="Avenir Next LT Pro" panose="020B0504020202020204" pitchFamily="34" charset="77"/>
              </a:rPr>
              <a:t> produce waste [1].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61E341-FFA7-2249-AA61-7200CB66A370}"/>
              </a:ext>
            </a:extLst>
          </p:cNvPr>
          <p:cNvCxnSpPr/>
          <p:nvPr/>
        </p:nvCxnSpPr>
        <p:spPr>
          <a:xfrm>
            <a:off x="628012" y="4071952"/>
            <a:ext cx="10780889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F134A1EC-9B58-084F-9C2D-CEC19755DD2C}"/>
              </a:ext>
            </a:extLst>
          </p:cNvPr>
          <p:cNvSpPr txBox="1">
            <a:spLocks/>
          </p:cNvSpPr>
          <p:nvPr/>
        </p:nvSpPr>
        <p:spPr>
          <a:xfrm>
            <a:off x="329040" y="226393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Problem Statement and Solution</a:t>
            </a:r>
          </a:p>
        </p:txBody>
      </p:sp>
    </p:spTree>
    <p:extLst>
      <p:ext uri="{BB962C8B-B14F-4D97-AF65-F5344CB8AC3E}">
        <p14:creationId xmlns:p14="http://schemas.microsoft.com/office/powerpoint/2010/main" val="220520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755B09-60A0-E742-9373-3266032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Preliminary Concept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B1F8A1-471C-4CCE-86FA-CD08A1A9B335}"/>
              </a:ext>
            </a:extLst>
          </p:cNvPr>
          <p:cNvGrpSpPr/>
          <p:nvPr/>
        </p:nvGrpSpPr>
        <p:grpSpPr>
          <a:xfrm>
            <a:off x="325759" y="1207476"/>
            <a:ext cx="11266086" cy="5591702"/>
            <a:chOff x="325759" y="1207476"/>
            <a:chExt cx="11266086" cy="55917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3C20842-5DB9-405A-967E-533D5683CBC5}"/>
                </a:ext>
              </a:extLst>
            </p:cNvPr>
            <p:cNvGrpSpPr/>
            <p:nvPr/>
          </p:nvGrpSpPr>
          <p:grpSpPr>
            <a:xfrm>
              <a:off x="325759" y="1230720"/>
              <a:ext cx="3945105" cy="2777629"/>
              <a:chOff x="1005652" y="1091839"/>
              <a:chExt cx="4339613" cy="3055393"/>
            </a:xfrm>
          </p:grpSpPr>
          <p:sp>
            <p:nvSpPr>
              <p:cNvPr id="13" name="Half Frame 12">
                <a:extLst>
                  <a:ext uri="{FF2B5EF4-FFF2-40B4-BE49-F238E27FC236}">
                    <a16:creationId xmlns:a16="http://schemas.microsoft.com/office/drawing/2014/main" id="{EDD33919-C89B-4FE9-BD39-0D6762F70F09}"/>
                  </a:ext>
                </a:extLst>
              </p:cNvPr>
              <p:cNvSpPr/>
              <p:nvPr/>
            </p:nvSpPr>
            <p:spPr>
              <a:xfrm rot="10800000">
                <a:off x="4754715" y="3718607"/>
                <a:ext cx="590550" cy="428625"/>
              </a:xfrm>
              <a:prstGeom prst="halfFram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Half Frame 13">
                <a:extLst>
                  <a:ext uri="{FF2B5EF4-FFF2-40B4-BE49-F238E27FC236}">
                    <a16:creationId xmlns:a16="http://schemas.microsoft.com/office/drawing/2014/main" id="{7402C8A3-8DE1-43A2-A74E-F17C7EBA9E32}"/>
                  </a:ext>
                </a:extLst>
              </p:cNvPr>
              <p:cNvSpPr/>
              <p:nvPr/>
            </p:nvSpPr>
            <p:spPr>
              <a:xfrm>
                <a:off x="1005652" y="1091839"/>
                <a:ext cx="590550" cy="428625"/>
              </a:xfrm>
              <a:prstGeom prst="halfFram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39EB92-3BF2-4666-8A7D-DBBCD0570072}"/>
                </a:ext>
              </a:extLst>
            </p:cNvPr>
            <p:cNvGrpSpPr/>
            <p:nvPr/>
          </p:nvGrpSpPr>
          <p:grpSpPr>
            <a:xfrm>
              <a:off x="2701648" y="4132310"/>
              <a:ext cx="3803262" cy="2666868"/>
              <a:chOff x="230103" y="4054759"/>
              <a:chExt cx="4183588" cy="293355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930104D-BAA2-4C58-AAB1-0F1A567CC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8388" y="4269072"/>
                <a:ext cx="3787018" cy="25125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8" name="Half Frame 17">
                <a:extLst>
                  <a:ext uri="{FF2B5EF4-FFF2-40B4-BE49-F238E27FC236}">
                    <a16:creationId xmlns:a16="http://schemas.microsoft.com/office/drawing/2014/main" id="{8F37B03B-021B-4BFB-8571-56E025A6705F}"/>
                  </a:ext>
                </a:extLst>
              </p:cNvPr>
              <p:cNvSpPr/>
              <p:nvPr/>
            </p:nvSpPr>
            <p:spPr>
              <a:xfrm rot="10800000">
                <a:off x="3823141" y="6559689"/>
                <a:ext cx="590550" cy="428625"/>
              </a:xfrm>
              <a:prstGeom prst="halfFrame">
                <a:avLst/>
              </a:prstGeom>
              <a:solidFill>
                <a:srgbClr val="BF9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Half Frame 18">
                <a:extLst>
                  <a:ext uri="{FF2B5EF4-FFF2-40B4-BE49-F238E27FC236}">
                    <a16:creationId xmlns:a16="http://schemas.microsoft.com/office/drawing/2014/main" id="{A8A47BA9-0DE3-4E56-82B4-5C352CC248EF}"/>
                  </a:ext>
                </a:extLst>
              </p:cNvPr>
              <p:cNvSpPr/>
              <p:nvPr/>
            </p:nvSpPr>
            <p:spPr>
              <a:xfrm>
                <a:off x="230103" y="4054759"/>
                <a:ext cx="590550" cy="428625"/>
              </a:xfrm>
              <a:prstGeom prst="halfFrame">
                <a:avLst/>
              </a:prstGeom>
              <a:solidFill>
                <a:srgbClr val="BF9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C8CBE2C-A604-424E-AAA7-82CEF1DB933A}"/>
                </a:ext>
              </a:extLst>
            </p:cNvPr>
            <p:cNvGrpSpPr/>
            <p:nvPr/>
          </p:nvGrpSpPr>
          <p:grpSpPr>
            <a:xfrm>
              <a:off x="5010291" y="1207476"/>
              <a:ext cx="4160758" cy="2738615"/>
              <a:chOff x="6722723" y="1110041"/>
              <a:chExt cx="4160758" cy="30124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A7037C8-B5F7-4250-B685-6A850B2B6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8282" y="1306151"/>
                <a:ext cx="3787018" cy="262676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1" name="Half Frame 20">
                <a:extLst>
                  <a:ext uri="{FF2B5EF4-FFF2-40B4-BE49-F238E27FC236}">
                    <a16:creationId xmlns:a16="http://schemas.microsoft.com/office/drawing/2014/main" id="{8E241326-CAFE-4BB6-A53A-72B991FB2C49}"/>
                  </a:ext>
                </a:extLst>
              </p:cNvPr>
              <p:cNvSpPr/>
              <p:nvPr/>
            </p:nvSpPr>
            <p:spPr>
              <a:xfrm rot="10800000">
                <a:off x="10292931" y="3693893"/>
                <a:ext cx="590550" cy="428625"/>
              </a:xfrm>
              <a:prstGeom prst="halfFrame">
                <a:avLst/>
              </a:prstGeom>
              <a:solidFill>
                <a:srgbClr val="BF9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Half Frame 21">
                <a:extLst>
                  <a:ext uri="{FF2B5EF4-FFF2-40B4-BE49-F238E27FC236}">
                    <a16:creationId xmlns:a16="http://schemas.microsoft.com/office/drawing/2014/main" id="{23794DD4-52C2-429C-AB0B-9F06DDDC8E66}"/>
                  </a:ext>
                </a:extLst>
              </p:cNvPr>
              <p:cNvSpPr/>
              <p:nvPr/>
            </p:nvSpPr>
            <p:spPr>
              <a:xfrm>
                <a:off x="6722723" y="1110041"/>
                <a:ext cx="590550" cy="428625"/>
              </a:xfrm>
              <a:prstGeom prst="halfFrame">
                <a:avLst/>
              </a:prstGeom>
              <a:solidFill>
                <a:srgbClr val="BF9000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25EC42-ED89-4063-9D6F-4AA8C6C3E30D}"/>
                </a:ext>
              </a:extLst>
            </p:cNvPr>
            <p:cNvGrpSpPr/>
            <p:nvPr/>
          </p:nvGrpSpPr>
          <p:grpSpPr>
            <a:xfrm>
              <a:off x="7803311" y="4166679"/>
              <a:ext cx="3788534" cy="2554799"/>
              <a:chOff x="6734411" y="4153476"/>
              <a:chExt cx="4167388" cy="281027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36183FC-BB64-4C92-A59E-4B8DC8765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4596" y="4335619"/>
                <a:ext cx="3787018" cy="244599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3" name="Half Frame 22">
                <a:extLst>
                  <a:ext uri="{FF2B5EF4-FFF2-40B4-BE49-F238E27FC236}">
                    <a16:creationId xmlns:a16="http://schemas.microsoft.com/office/drawing/2014/main" id="{BE9E6671-5758-432E-A7E8-16F7D7B46FDE}"/>
                  </a:ext>
                </a:extLst>
              </p:cNvPr>
              <p:cNvSpPr/>
              <p:nvPr/>
            </p:nvSpPr>
            <p:spPr>
              <a:xfrm rot="10800000">
                <a:off x="10311249" y="6535129"/>
                <a:ext cx="590550" cy="428625"/>
              </a:xfrm>
              <a:prstGeom prst="halfFram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Half Frame 23">
                <a:extLst>
                  <a:ext uri="{FF2B5EF4-FFF2-40B4-BE49-F238E27FC236}">
                    <a16:creationId xmlns:a16="http://schemas.microsoft.com/office/drawing/2014/main" id="{DD7ED220-E5C7-4E4A-8211-424570A508AC}"/>
                  </a:ext>
                </a:extLst>
              </p:cNvPr>
              <p:cNvSpPr/>
              <p:nvPr/>
            </p:nvSpPr>
            <p:spPr>
              <a:xfrm>
                <a:off x="6734411" y="4153476"/>
                <a:ext cx="590550" cy="428625"/>
              </a:xfrm>
              <a:prstGeom prst="halfFram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55B1B0-9835-451C-AEB3-59192149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" y="1491898"/>
            <a:ext cx="3409950" cy="2223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4622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6927-DE30-41FF-AD7C-4FD33346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venir Next LT Pro Demi"/>
                <a:cs typeface="Aparajita"/>
              </a:rPr>
              <a:t>Context Diagram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0CADCB-35B7-4D39-AED7-662184C2EF24}"/>
              </a:ext>
            </a:extLst>
          </p:cNvPr>
          <p:cNvGrpSpPr/>
          <p:nvPr/>
        </p:nvGrpSpPr>
        <p:grpSpPr>
          <a:xfrm>
            <a:off x="9359737" y="1457850"/>
            <a:ext cx="2394232" cy="2444316"/>
            <a:chOff x="9005739" y="1360894"/>
            <a:chExt cx="2394232" cy="244431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EA99894-3EFA-4995-8363-F198C78127DA}"/>
                </a:ext>
              </a:extLst>
            </p:cNvPr>
            <p:cNvGrpSpPr/>
            <p:nvPr/>
          </p:nvGrpSpPr>
          <p:grpSpPr>
            <a:xfrm>
              <a:off x="9005739" y="1360894"/>
              <a:ext cx="2394232" cy="2444316"/>
              <a:chOff x="9760147" y="1407445"/>
              <a:chExt cx="1126013" cy="1702915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09B8B3-D450-4A41-A6EB-A1B6C140DF41}"/>
                  </a:ext>
                </a:extLst>
              </p:cNvPr>
              <p:cNvSpPr/>
              <p:nvPr/>
            </p:nvSpPr>
            <p:spPr>
              <a:xfrm rot="18704004">
                <a:off x="9483729" y="1726675"/>
                <a:ext cx="1682033" cy="1043574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3E2A0F6E-C9B0-4F6B-B8A8-409C41F083C7}"/>
                  </a:ext>
                </a:extLst>
              </p:cNvPr>
              <p:cNvSpPr/>
              <p:nvPr/>
            </p:nvSpPr>
            <p:spPr>
              <a:xfrm rot="19477329">
                <a:off x="9760147" y="1440104"/>
                <a:ext cx="1126013" cy="1670256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NSH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BF87F6-1DD1-406F-A481-49CB010B2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840" t="19963" r="16693" b="11132"/>
              <a:stretch/>
            </p:blipFill>
            <p:spPr>
              <a:xfrm>
                <a:off x="9914340" y="1476314"/>
                <a:ext cx="175373" cy="203797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D63D811-20FE-4B4D-8FFD-92475E7A1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09" t="21877" r="16676" b="11290"/>
              <a:stretch/>
            </p:blipFill>
            <p:spPr>
              <a:xfrm rot="10800000">
                <a:off x="10576148" y="2779622"/>
                <a:ext cx="206433" cy="19673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8BA531-A0FF-4F4E-B061-0644E7385A5F}"/>
                </a:ext>
              </a:extLst>
            </p:cNvPr>
            <p:cNvSpPr txBox="1"/>
            <p:nvPr/>
          </p:nvSpPr>
          <p:spPr>
            <a:xfrm>
              <a:off x="9050890" y="1948807"/>
              <a:ext cx="2303929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Amasis MT Pro Light"/>
                  <a:cs typeface="Calibri"/>
                </a:rPr>
                <a:t>Grocery stores provide infrastructure and bananas.</a:t>
              </a:r>
              <a:endParaRPr lang="en-US"/>
            </a:p>
            <a:p>
              <a:pPr algn="ctr"/>
              <a:r>
                <a:rPr lang="en-US">
                  <a:latin typeface="Amasis MT Pro Light"/>
                  <a:cs typeface="Calibri"/>
                </a:rPr>
                <a:t>Store Employees are operators.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CE4F73-2D39-4C4B-98B6-9103F8C08195}"/>
              </a:ext>
            </a:extLst>
          </p:cNvPr>
          <p:cNvGrpSpPr/>
          <p:nvPr/>
        </p:nvGrpSpPr>
        <p:grpSpPr>
          <a:xfrm>
            <a:off x="8895978" y="4619175"/>
            <a:ext cx="1875412" cy="1857728"/>
            <a:chOff x="9492219" y="4395953"/>
            <a:chExt cx="1875412" cy="185772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BF64F22-0BCE-4680-8160-830A6990CF20}"/>
                </a:ext>
              </a:extLst>
            </p:cNvPr>
            <p:cNvGrpSpPr/>
            <p:nvPr/>
          </p:nvGrpSpPr>
          <p:grpSpPr>
            <a:xfrm>
              <a:off x="9492219" y="4395953"/>
              <a:ext cx="1875412" cy="1857728"/>
              <a:chOff x="9492789" y="1404823"/>
              <a:chExt cx="1704920" cy="1688844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8FCD12E2-98C1-4E1F-BC1B-4A3B83607158}"/>
                  </a:ext>
                </a:extLst>
              </p:cNvPr>
              <p:cNvSpPr/>
              <p:nvPr/>
            </p:nvSpPr>
            <p:spPr>
              <a:xfrm rot="18704004">
                <a:off x="9486900" y="1417523"/>
                <a:ext cx="1682033" cy="1670256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4047165-4FD6-4F99-97F4-7E7C6001434F}"/>
                  </a:ext>
                </a:extLst>
              </p:cNvPr>
              <p:cNvSpPr/>
              <p:nvPr/>
            </p:nvSpPr>
            <p:spPr>
              <a:xfrm rot="19477329">
                <a:off x="9515676" y="1404823"/>
                <a:ext cx="1682033" cy="1670256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NSH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F959E41A-E43C-4AAD-A062-B87441F9E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840" t="19963" r="16693" b="11132"/>
              <a:stretch/>
            </p:blipFill>
            <p:spPr>
              <a:xfrm>
                <a:off x="9742331" y="1476314"/>
                <a:ext cx="209322" cy="171859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9CF0290-21BE-4D5E-8BE7-F05FD1217C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09" t="21877" r="16676" b="11290"/>
              <a:stretch/>
            </p:blipFill>
            <p:spPr>
              <a:xfrm rot="10800000">
                <a:off x="10756104" y="2787989"/>
                <a:ext cx="247651" cy="166688"/>
              </a:xfrm>
              <a:prstGeom prst="rect">
                <a:avLst/>
              </a:prstGeom>
            </p:spPr>
          </p:pic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7D60BE-740D-44E6-BCB8-B4AE431B985A}"/>
                </a:ext>
              </a:extLst>
            </p:cNvPr>
            <p:cNvSpPr txBox="1"/>
            <p:nvPr/>
          </p:nvSpPr>
          <p:spPr>
            <a:xfrm>
              <a:off x="9768047" y="4622678"/>
              <a:ext cx="1385047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>
                  <a:latin typeface="Amasis MT Pro Light"/>
                </a:rPr>
                <a:t>Food Banks benefit from output of Fruit2U System.</a:t>
              </a: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4C8BF7-C601-440F-869F-3C641B16B1D1}"/>
              </a:ext>
            </a:extLst>
          </p:cNvPr>
          <p:cNvGrpSpPr/>
          <p:nvPr/>
        </p:nvGrpSpPr>
        <p:grpSpPr>
          <a:xfrm>
            <a:off x="463062" y="1276350"/>
            <a:ext cx="7972425" cy="5445125"/>
            <a:chOff x="463062" y="1276350"/>
            <a:chExt cx="7972425" cy="5445125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86AFA70-97B4-4C2F-AAF7-1C47D67C79D2}"/>
                </a:ext>
              </a:extLst>
            </p:cNvPr>
            <p:cNvSpPr/>
            <p:nvPr/>
          </p:nvSpPr>
          <p:spPr>
            <a:xfrm>
              <a:off x="463062" y="1276350"/>
              <a:ext cx="7972425" cy="5445125"/>
            </a:xfrm>
            <a:prstGeom prst="roundRect">
              <a:avLst>
                <a:gd name="adj" fmla="val 28967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DADAFDF-6D24-40DC-83E8-F21FCC76799F}"/>
                </a:ext>
              </a:extLst>
            </p:cNvPr>
            <p:cNvSpPr/>
            <p:nvPr/>
          </p:nvSpPr>
          <p:spPr>
            <a:xfrm>
              <a:off x="3127549" y="3547938"/>
              <a:ext cx="2459032" cy="10435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/>
              </a:solidFill>
            </a:ln>
            <a:effectLst>
              <a:glow rad="228600">
                <a:srgbClr val="BF9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/>
                <a:t>Fruit2U</a:t>
              </a:r>
              <a:endParaRPr lang="en-US" b="1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4CDE03-62C2-4EAE-8AE0-EAB5AA7049A6}"/>
                </a:ext>
              </a:extLst>
            </p:cNvPr>
            <p:cNvGrpSpPr/>
            <p:nvPr/>
          </p:nvGrpSpPr>
          <p:grpSpPr>
            <a:xfrm>
              <a:off x="4252282" y="1417523"/>
              <a:ext cx="410189" cy="763401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B401E3C-9379-4D0A-A77B-CDB0A94313EC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BBA321A-9894-498E-9627-29F8B5A8C887}"/>
                  </a:ext>
                </a:extLst>
              </p:cNvPr>
              <p:cNvCxnSpPr>
                <a:cxnSpLocks/>
                <a:stCxn id="93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78B69E6-C9D7-432A-8DB5-4397ADCD8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DDDA0F3D-C9EB-41D9-8A0E-41764E4C6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24C1269-88DA-429C-87E2-EC51B0342A02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B544A8A-9B50-48A4-A190-BF36C2F3E5F2}"/>
                </a:ext>
              </a:extLst>
            </p:cNvPr>
            <p:cNvSpPr/>
            <p:nvPr/>
          </p:nvSpPr>
          <p:spPr>
            <a:xfrm>
              <a:off x="3311525" y="2167792"/>
              <a:ext cx="2167970" cy="316405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chemeClr val="bg1"/>
                  </a:solidFill>
                </a:rPr>
                <a:t>Logistics Companies</a:t>
              </a:r>
            </a:p>
          </p:txBody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CB2B5FBF-BB30-48BB-ACEA-08134C440C56}"/>
                </a:ext>
              </a:extLst>
            </p:cNvPr>
            <p:cNvSpPr/>
            <p:nvPr/>
          </p:nvSpPr>
          <p:spPr>
            <a:xfrm>
              <a:off x="969565" y="5324818"/>
              <a:ext cx="2135491" cy="528707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>
                  <a:solidFill>
                    <a:schemeClr val="bg1"/>
                  </a:solidFill>
                </a:rPr>
                <a:t>Retail</a:t>
              </a:r>
              <a:r>
                <a:rPr lang="en-US" b="1" dirty="0">
                  <a:solidFill>
                    <a:schemeClr val="bg1"/>
                  </a:solidFill>
                </a:rPr>
                <a:t> Grocery 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>
                  <a:solidFill>
                    <a:schemeClr val="bg1"/>
                  </a:solidFill>
                </a:rPr>
                <a:t>(Customer)</a:t>
              </a:r>
              <a:endParaRPr lang="en-US" b="1" dirty="0">
                <a:solidFill>
                  <a:schemeClr val="bg1"/>
                </a:solidFill>
                <a:cs typeface="Calibri"/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9862E31-F9C1-4330-BB05-4124A0362FA8}"/>
                </a:ext>
              </a:extLst>
            </p:cNvPr>
            <p:cNvGrpSpPr/>
            <p:nvPr/>
          </p:nvGrpSpPr>
          <p:grpSpPr>
            <a:xfrm>
              <a:off x="1636760" y="4643186"/>
              <a:ext cx="410189" cy="763405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7E4106F-6D29-4168-BA49-BC35402A1A9E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891145E8-51EA-4FF2-9FA2-3C0751A56814}"/>
                  </a:ext>
                </a:extLst>
              </p:cNvPr>
              <p:cNvCxnSpPr>
                <a:cxnSpLocks/>
                <a:stCxn id="120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A955165-DA10-466B-8667-910FA4F4E0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8056C87-2CAB-4E92-B049-33A87E71C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58B8653-21E4-4549-B4CD-46962FC24236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C9680E68-0F34-48EB-BEC4-EC89602304B0}"/>
                </a:ext>
              </a:extLst>
            </p:cNvPr>
            <p:cNvSpPr/>
            <p:nvPr/>
          </p:nvSpPr>
          <p:spPr>
            <a:xfrm>
              <a:off x="875624" y="2391771"/>
              <a:ext cx="1425086" cy="528707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>
                  <a:solidFill>
                    <a:schemeClr val="bg1"/>
                  </a:solidFill>
                </a:rPr>
                <a:t>Food banks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A91730E-AFBD-432F-A9E1-B858A82152C4}"/>
                </a:ext>
              </a:extLst>
            </p:cNvPr>
            <p:cNvGrpSpPr/>
            <p:nvPr/>
          </p:nvGrpSpPr>
          <p:grpSpPr>
            <a:xfrm>
              <a:off x="1396526" y="1699469"/>
              <a:ext cx="410189" cy="763405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E3C3274-1D07-41F2-86FC-C2BCC0D34504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2A374559-9C0F-414E-A8D8-2B2D97F73000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A3CDFE4-603F-4E90-A8E3-A871488A26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C2C43B1-FEE0-49D5-B176-64F6B3A15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E8D223F-7C89-4702-8062-836D626802B1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7BDEE0D7-C6D3-47CD-9756-D1FCAE9D458E}"/>
                </a:ext>
              </a:extLst>
            </p:cNvPr>
            <p:cNvSpPr/>
            <p:nvPr/>
          </p:nvSpPr>
          <p:spPr>
            <a:xfrm>
              <a:off x="6163525" y="2559072"/>
              <a:ext cx="1425087" cy="528707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</a:rPr>
                <a:t>Regulatory bodies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45B73DA-F46C-4C14-9EEC-751BAD4F2B73}"/>
                </a:ext>
              </a:extLst>
            </p:cNvPr>
            <p:cNvGrpSpPr/>
            <p:nvPr/>
          </p:nvGrpSpPr>
          <p:grpSpPr>
            <a:xfrm>
              <a:off x="6547476" y="1797012"/>
              <a:ext cx="410189" cy="763405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A3AC73B-CB33-48D1-BB02-E5BBD64424EB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E4D4097-0D1C-4E2F-91E3-E6F5C85AB97E}"/>
                  </a:ext>
                </a:extLst>
              </p:cNvPr>
              <p:cNvCxnSpPr>
                <a:cxnSpLocks/>
                <a:stCxn id="138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1D246DB-0292-4364-9680-FE6FFF91A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4C43B54-85C8-4D41-B84E-348BF4E0D2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755BAB0-5F73-4D5F-BF58-B215822B3D3A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B6761E-42E9-4A30-BDA2-AA66D9680122}"/>
                </a:ext>
              </a:extLst>
            </p:cNvPr>
            <p:cNvGrpSpPr/>
            <p:nvPr/>
          </p:nvGrpSpPr>
          <p:grpSpPr>
            <a:xfrm>
              <a:off x="6915151" y="4670999"/>
              <a:ext cx="410189" cy="763405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437751A-9D37-4CA7-83A0-7BF6991880D0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BDD728B-92C7-4F47-9BB7-01BA14E644D8}"/>
                  </a:ext>
                </a:extLst>
              </p:cNvPr>
              <p:cNvCxnSpPr>
                <a:cxnSpLocks/>
                <a:stCxn id="150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E8206549-5BD1-4829-9B54-3EACE6F82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4C89492-07AD-4B3D-96A5-F5A4608A9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F88A2702-F6D4-4336-9D67-0659869CECF0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B44F33E2-F5DB-48D0-A657-CA5A110F4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275" y="4333577"/>
              <a:ext cx="890275" cy="675811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EF5A8C6-A636-48F5-8073-C0F082686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7275" y="2832855"/>
              <a:ext cx="988344" cy="785639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B3A760F-4BC9-461B-826F-32AA16E3C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6398" y="2847520"/>
              <a:ext cx="761937" cy="700418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B70C7CAC-F6E3-45A3-9496-B9CD3406EB4F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85" y="4414125"/>
              <a:ext cx="939562" cy="689864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4D0C24C-3ECB-413F-8A4D-543DE1C9E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786" y="2646302"/>
              <a:ext cx="0" cy="736314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FD4822D5-2492-D243-8540-350CEE11999C}"/>
                </a:ext>
              </a:extLst>
            </p:cNvPr>
            <p:cNvSpPr/>
            <p:nvPr/>
          </p:nvSpPr>
          <p:spPr>
            <a:xfrm>
              <a:off x="6096000" y="5347389"/>
              <a:ext cx="2005153" cy="528707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>
                  <a:solidFill>
                    <a:schemeClr val="bg1"/>
                  </a:solidFill>
                </a:rPr>
                <a:t>Store Employee (EQ User)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60C4B01-907F-4796-A119-F132348AA5CC}"/>
                </a:ext>
              </a:extLst>
            </p:cNvPr>
            <p:cNvGrpSpPr/>
            <p:nvPr/>
          </p:nvGrpSpPr>
          <p:grpSpPr>
            <a:xfrm>
              <a:off x="4153799" y="4970931"/>
              <a:ext cx="410189" cy="763405"/>
              <a:chOff x="2066525" y="4276562"/>
              <a:chExt cx="496330" cy="923718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F6EAF02-82B3-4AC6-9D06-1D5CFE02014F}"/>
                  </a:ext>
                </a:extLst>
              </p:cNvPr>
              <p:cNvSpPr/>
              <p:nvPr/>
            </p:nvSpPr>
            <p:spPr>
              <a:xfrm>
                <a:off x="2166908" y="4276562"/>
                <a:ext cx="276782" cy="276782"/>
              </a:xfrm>
              <a:prstGeom prst="ellips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45F9FD4-B048-4A77-BB90-4809AEA8200A}"/>
                  </a:ext>
                </a:extLst>
              </p:cNvPr>
              <p:cNvCxnSpPr>
                <a:cxnSpLocks/>
                <a:stCxn id="60" idx="4"/>
              </p:cNvCxnSpPr>
              <p:nvPr/>
            </p:nvCxnSpPr>
            <p:spPr>
              <a:xfrm flipH="1">
                <a:off x="2299595" y="4553344"/>
                <a:ext cx="5704" cy="449054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EC363C1-9892-4014-B773-007911503F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52228" y="5002499"/>
                <a:ext cx="142351" cy="177731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94B0BBE-ECB6-4128-A773-2B51A4A31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595" y="5002398"/>
                <a:ext cx="142759" cy="197882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E802340-95FA-4C54-8FC5-CDF2993E4499}"/>
                  </a:ext>
                </a:extLst>
              </p:cNvPr>
              <p:cNvCxnSpPr/>
              <p:nvPr/>
            </p:nvCxnSpPr>
            <p:spPr>
              <a:xfrm>
                <a:off x="2066525" y="4719679"/>
                <a:ext cx="496330" cy="0"/>
              </a:xfrm>
              <a:prstGeom prst="line">
                <a:avLst/>
              </a:prstGeom>
              <a:grpFill/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ED28CC0-69CE-4ADB-8CDA-81068AFC6264}"/>
                </a:ext>
              </a:extLst>
            </p:cNvPr>
            <p:cNvSpPr/>
            <p:nvPr/>
          </p:nvSpPr>
          <p:spPr>
            <a:xfrm>
              <a:off x="3337663" y="5828904"/>
              <a:ext cx="2135491" cy="528707"/>
            </a:xfrm>
            <a:custGeom>
              <a:avLst/>
              <a:gdLst>
                <a:gd name="connsiteX0" fmla="*/ 0 w 1724354"/>
                <a:gd name="connsiteY0" fmla="*/ 0 h 639735"/>
                <a:gd name="connsiteX1" fmla="*/ 1724354 w 1724354"/>
                <a:gd name="connsiteY1" fmla="*/ 0 h 639735"/>
                <a:gd name="connsiteX2" fmla="*/ 1724354 w 1724354"/>
                <a:gd name="connsiteY2" fmla="*/ 639735 h 639735"/>
                <a:gd name="connsiteX3" fmla="*/ 0 w 1724354"/>
                <a:gd name="connsiteY3" fmla="*/ 639735 h 639735"/>
                <a:gd name="connsiteX4" fmla="*/ 0 w 1724354"/>
                <a:gd name="connsiteY4" fmla="*/ 0 h 639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354" h="639735">
                  <a:moveTo>
                    <a:pt x="0" y="0"/>
                  </a:moveTo>
                  <a:lnTo>
                    <a:pt x="1724354" y="0"/>
                  </a:lnTo>
                  <a:lnTo>
                    <a:pt x="1724354" y="639735"/>
                  </a:lnTo>
                  <a:lnTo>
                    <a:pt x="0" y="639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0" numCol="1" spcCol="1270" anchor="t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bg1"/>
                  </a:solidFill>
                  <a:cs typeface="Calibri"/>
                </a:rPr>
                <a:t>Maintenance / Sanitation team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3AC49DA-E446-4F14-A691-367E1999F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786" y="4611075"/>
              <a:ext cx="0" cy="288670"/>
            </a:xfrm>
            <a:prstGeom prst="straightConnector1">
              <a:avLst/>
            </a:prstGeom>
            <a:solidFill>
              <a:schemeClr val="bg2">
                <a:lumMod val="50000"/>
              </a:schemeClr>
            </a:solidFill>
            <a:ln w="28575">
              <a:solidFill>
                <a:schemeClr val="tx2">
                  <a:lumMod val="20000"/>
                  <a:lumOff val="8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4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3FC913-EFEC-3B4C-A9B3-57F211709A4E}"/>
              </a:ext>
            </a:extLst>
          </p:cNvPr>
          <p:cNvSpPr txBox="1">
            <a:spLocks/>
          </p:cNvSpPr>
          <p:nvPr/>
        </p:nvSpPr>
        <p:spPr>
          <a:xfrm>
            <a:off x="358775" y="228288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venir Next LT Pro Demi"/>
                <a:cs typeface="Aparajita"/>
              </a:rPr>
              <a:t>Requirements</a:t>
            </a:r>
          </a:p>
        </p:txBody>
      </p:sp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702D5C36-38AA-42F8-A7A9-9250E8D2D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6" t="6646" r="16499" b="-151"/>
          <a:stretch/>
        </p:blipFill>
        <p:spPr>
          <a:xfrm>
            <a:off x="310897" y="1244958"/>
            <a:ext cx="5377170" cy="4908195"/>
          </a:xfrm>
          <a:prstGeom prst="rect">
            <a:avLst/>
          </a:prstGeom>
        </p:spPr>
      </p:pic>
      <p:pic>
        <p:nvPicPr>
          <p:cNvPr id="9" name="Picture 2" descr="Shape&#10;&#10;Description automatically generated">
            <a:extLst>
              <a:ext uri="{FF2B5EF4-FFF2-40B4-BE49-F238E27FC236}">
                <a16:creationId xmlns:a16="http://schemas.microsoft.com/office/drawing/2014/main" id="{18A49BED-6CA0-4A23-B30C-DFC01E8CA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6" t="6646" r="16499" b="-151"/>
          <a:stretch/>
        </p:blipFill>
        <p:spPr>
          <a:xfrm>
            <a:off x="6613525" y="1927583"/>
            <a:ext cx="5329291" cy="49081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5050C9-86C0-49A0-A3C1-7C4972EDDAD5}"/>
              </a:ext>
            </a:extLst>
          </p:cNvPr>
          <p:cNvSpPr/>
          <p:nvPr/>
        </p:nvSpPr>
        <p:spPr>
          <a:xfrm>
            <a:off x="543264" y="1423987"/>
            <a:ext cx="4960598" cy="30718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01682F-B1E0-B64B-889A-03BF6891C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781471"/>
              </p:ext>
            </p:extLst>
          </p:nvPr>
        </p:nvGraphicFramePr>
        <p:xfrm>
          <a:off x="543264" y="1999225"/>
          <a:ext cx="4952999" cy="2270613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4952999">
                  <a:extLst>
                    <a:ext uri="{9D8B030D-6E8A-4147-A177-3AD203B41FA5}">
                      <a16:colId xmlns:a16="http://schemas.microsoft.com/office/drawing/2014/main" val="734687006"/>
                    </a:ext>
                  </a:extLst>
                </a:gridCol>
              </a:tblGrid>
              <a:tr h="349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The Fruit2U shall detect Class I through Class VII ripe bananas autonomously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77"/>
                        <a:ea typeface="돋움"/>
                      </a:endParaRPr>
                    </a:p>
                  </a:txBody>
                  <a:tcPr marL="0" marR="0" marT="0" marB="0" anchor="ctr"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114916"/>
                  </a:ext>
                </a:extLst>
              </a:tr>
              <a:tr h="349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 The cutting component shall direct the flow of peeled bananas for slicing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77"/>
                        <a:ea typeface="돋움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22334"/>
                  </a:ext>
                </a:extLst>
              </a:tr>
              <a:tr h="5383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The dehydrator shall be able to desiccate a fixed mass of banana pieces within a single cycle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77"/>
                        <a:ea typeface="돋움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850650"/>
                  </a:ext>
                </a:extLst>
              </a:tr>
              <a:tr h="6831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The equipment shall be constructed using materials that meet regulatory requirements for food compatibility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77"/>
                        <a:ea typeface="돋움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270351"/>
                  </a:ext>
                </a:extLst>
              </a:tr>
              <a:tr h="349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</a:rPr>
                        <a:t>The Package system shall screen incoming bananas for pathogens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venir Next LT Pro" panose="020B0504020202020204" pitchFamily="34" charset="77"/>
                        <a:ea typeface="돋움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77111760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049393E-AC6C-E24E-A68B-25F137A9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44" y="2126226"/>
            <a:ext cx="4968315" cy="3136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419AA8-9069-4569-8B98-B4D1C27ACD69}"/>
              </a:ext>
            </a:extLst>
          </p:cNvPr>
          <p:cNvSpPr txBox="1"/>
          <p:nvPr/>
        </p:nvSpPr>
        <p:spPr>
          <a:xfrm>
            <a:off x="1731264" y="1644591"/>
            <a:ext cx="248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Customer Requirements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4DEE44E9-3CAC-4BA2-A5A2-0F8C427375C9}"/>
              </a:ext>
            </a:extLst>
          </p:cNvPr>
          <p:cNvSpPr/>
          <p:nvPr/>
        </p:nvSpPr>
        <p:spPr>
          <a:xfrm>
            <a:off x="4422018" y="3712833"/>
            <a:ext cx="2749812" cy="2298402"/>
          </a:xfrm>
          <a:prstGeom prst="striped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A4893-E63C-434B-AB5D-F56EE65DC4CE}"/>
              </a:ext>
            </a:extLst>
          </p:cNvPr>
          <p:cNvSpPr txBox="1"/>
          <p:nvPr/>
        </p:nvSpPr>
        <p:spPr>
          <a:xfrm rot="19709272">
            <a:off x="6887735" y="3375889"/>
            <a:ext cx="4500112" cy="646331"/>
          </a:xfrm>
          <a:prstGeom prst="rect">
            <a:avLst/>
          </a:prstGeom>
          <a:solidFill>
            <a:schemeClr val="bg1">
              <a:alpha val="4000"/>
            </a:schemeClr>
          </a:solidFill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Derived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2436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A154EC5-799A-4A0A-9584-043FD3B70E22}"/>
              </a:ext>
            </a:extLst>
          </p:cNvPr>
          <p:cNvGrpSpPr/>
          <p:nvPr/>
        </p:nvGrpSpPr>
        <p:grpSpPr>
          <a:xfrm>
            <a:off x="0" y="1258125"/>
            <a:ext cx="7759694" cy="5379466"/>
            <a:chOff x="680293" y="1030014"/>
            <a:chExt cx="7961797" cy="56075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8138C0-50BC-4690-A421-09AB465B0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93" y="1080927"/>
              <a:ext cx="7607754" cy="5443542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9C1C0A-DA62-47D6-84DA-DE9A16342F1B}"/>
                </a:ext>
              </a:extLst>
            </p:cNvPr>
            <p:cNvGrpSpPr/>
            <p:nvPr/>
          </p:nvGrpSpPr>
          <p:grpSpPr>
            <a:xfrm>
              <a:off x="2009775" y="1030014"/>
              <a:ext cx="6278272" cy="5607577"/>
              <a:chOff x="1965006" y="916892"/>
              <a:chExt cx="6278272" cy="5607577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DBF820D-F971-456F-9937-A4906AA2B831}"/>
                  </a:ext>
                </a:extLst>
              </p:cNvPr>
              <p:cNvSpPr/>
              <p:nvPr/>
            </p:nvSpPr>
            <p:spPr>
              <a:xfrm>
                <a:off x="1965006" y="1508560"/>
                <a:ext cx="2578090" cy="5015909"/>
              </a:xfrm>
              <a:prstGeom prst="roundRect">
                <a:avLst/>
              </a:prstGeom>
              <a:noFill/>
              <a:ln w="38100">
                <a:solidFill>
                  <a:schemeClr val="bg2">
                    <a:lumMod val="2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EA458F6-7B38-42DC-9846-0B72BAE1C454}"/>
                  </a:ext>
                </a:extLst>
              </p:cNvPr>
              <p:cNvSpPr/>
              <p:nvPr/>
            </p:nvSpPr>
            <p:spPr>
              <a:xfrm>
                <a:off x="5589924" y="916892"/>
                <a:ext cx="2653354" cy="5607577"/>
              </a:xfrm>
              <a:prstGeom prst="roundRect">
                <a:avLst/>
              </a:prstGeom>
              <a:noFill/>
              <a:ln w="38100">
                <a:solidFill>
                  <a:schemeClr val="accent4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EC2197-5A0D-49F4-A9D9-20CBC395CCD0}"/>
                </a:ext>
              </a:extLst>
            </p:cNvPr>
            <p:cNvSpPr txBox="1"/>
            <p:nvPr/>
          </p:nvSpPr>
          <p:spPr>
            <a:xfrm>
              <a:off x="1994545" y="1329370"/>
              <a:ext cx="2653354" cy="3529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latin typeface="Avenir Next LT Pro" panose="020B0504020202020204" pitchFamily="34" charset="0"/>
                </a:rPr>
                <a:t>Customer Requirements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17019B-ADCA-4438-A551-D046FB89E884}"/>
                </a:ext>
              </a:extLst>
            </p:cNvPr>
            <p:cNvGrpSpPr/>
            <p:nvPr/>
          </p:nvGrpSpPr>
          <p:grpSpPr>
            <a:xfrm>
              <a:off x="8245638" y="2584046"/>
              <a:ext cx="396452" cy="2549929"/>
              <a:chOff x="8245638" y="2584046"/>
              <a:chExt cx="396452" cy="2549929"/>
            </a:xfrm>
          </p:grpSpPr>
          <p:sp>
            <p:nvSpPr>
              <p:cNvPr id="29" name="Rectangle: Top Corners Rounded 28">
                <a:extLst>
                  <a:ext uri="{FF2B5EF4-FFF2-40B4-BE49-F238E27FC236}">
                    <a16:creationId xmlns:a16="http://schemas.microsoft.com/office/drawing/2014/main" id="{839AFB75-FAD7-4AF0-B9DE-208CD1B87BF4}"/>
                  </a:ext>
                </a:extLst>
              </p:cNvPr>
              <p:cNvSpPr/>
              <p:nvPr/>
            </p:nvSpPr>
            <p:spPr>
              <a:xfrm rot="5400000">
                <a:off x="7174812" y="3666697"/>
                <a:ext cx="2549928" cy="384628"/>
              </a:xfrm>
              <a:prstGeom prst="round2SameRect">
                <a:avLst/>
              </a:prstGeom>
              <a:solidFill>
                <a:srgbClr val="BF9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CB373F-15E2-4FA9-81FA-8DB7A1A2C536}"/>
                  </a:ext>
                </a:extLst>
              </p:cNvPr>
              <p:cNvSpPr txBox="1"/>
              <p:nvPr/>
            </p:nvSpPr>
            <p:spPr>
              <a:xfrm rot="16200000">
                <a:off x="7144359" y="3685325"/>
                <a:ext cx="2549929" cy="34737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>
                    <a:latin typeface="Avenir Next LT Pro" panose="020B0504020202020204" pitchFamily="34" charset="0"/>
                  </a:rPr>
                  <a:t>Derived Requirements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757FD1-3D3A-405A-82EE-D1C4F598764D}"/>
              </a:ext>
            </a:extLst>
          </p:cNvPr>
          <p:cNvGrpSpPr/>
          <p:nvPr/>
        </p:nvGrpSpPr>
        <p:grpSpPr>
          <a:xfrm>
            <a:off x="8710373" y="1411007"/>
            <a:ext cx="2678846" cy="5118064"/>
            <a:chOff x="8930921" y="1411007"/>
            <a:chExt cx="2458297" cy="51180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8C1E7D-F227-47C8-A1F5-84F4E32D33FE}"/>
                </a:ext>
              </a:extLst>
            </p:cNvPr>
            <p:cNvSpPr/>
            <p:nvPr/>
          </p:nvSpPr>
          <p:spPr>
            <a:xfrm>
              <a:off x="8930921" y="1411007"/>
              <a:ext cx="2350910" cy="501402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7D63FC-1C9A-43D6-90AF-231F3FEDD9B0}"/>
                </a:ext>
              </a:extLst>
            </p:cNvPr>
            <p:cNvSpPr/>
            <p:nvPr/>
          </p:nvSpPr>
          <p:spPr>
            <a:xfrm>
              <a:off x="9038308" y="1515046"/>
              <a:ext cx="2350910" cy="50140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latin typeface="Avenir Next LT Pro" panose="020B0504020202020204" pitchFamily="34" charset="0"/>
                  <a:cs typeface="Calibri"/>
                </a:rPr>
                <a:t>Requirements were captured from the Customer. (e.g. RFQ, interviews) </a:t>
              </a:r>
            </a:p>
            <a:p>
              <a:pPr marL="285750" indent="-285750">
                <a:buFont typeface="Arial"/>
                <a:buChar char="•"/>
              </a:pPr>
              <a:endParaRPr lang="en-US">
                <a:latin typeface="Avenir Next LT Pro" panose="020B0504020202020204" pitchFamily="34" charset="0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latin typeface="Avenir Next LT Pro" panose="020B0504020202020204" pitchFamily="34" charset="0"/>
                  <a:cs typeface="Calibri"/>
                </a:rPr>
                <a:t>ConOps helped refine Customer needs.</a:t>
              </a:r>
            </a:p>
            <a:p>
              <a:pPr marL="285750" indent="-285750">
                <a:buFont typeface="Arial"/>
                <a:buChar char="•"/>
              </a:pPr>
              <a:endParaRPr lang="en-US">
                <a:latin typeface="Avenir Next LT Pro" panose="020B0504020202020204" pitchFamily="34" charset="0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latin typeface="Avenir Next LT Pro" panose="020B0504020202020204" pitchFamily="34" charset="0"/>
                  <a:cs typeface="Calibri"/>
                </a:rPr>
                <a:t>High level requirements were derived from Customer requirements.</a:t>
              </a:r>
            </a:p>
            <a:p>
              <a:pPr algn="ctr"/>
              <a:endParaRPr lang="en-US">
                <a:latin typeface="Avenir Next LT Pro" panose="020B0504020202020204" pitchFamily="34" charset="0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33951A-13B2-BE4E-9C90-A90B4EF11102}"/>
              </a:ext>
            </a:extLst>
          </p:cNvPr>
          <p:cNvSpPr txBox="1">
            <a:spLocks/>
          </p:cNvSpPr>
          <p:nvPr/>
        </p:nvSpPr>
        <p:spPr>
          <a:xfrm>
            <a:off x="358775" y="228288"/>
            <a:ext cx="10515600" cy="696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venir Next LT Pro Demi"/>
                <a:cs typeface="Aparajita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95702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4C5ACBEB097B4BBAA3B088EE66B167" ma:contentTypeVersion="4" ma:contentTypeDescription="Create a new document." ma:contentTypeScope="" ma:versionID="de60fba1828b645d137306801eedd598">
  <xsd:schema xmlns:xsd="http://www.w3.org/2001/XMLSchema" xmlns:xs="http://www.w3.org/2001/XMLSchema" xmlns:p="http://schemas.microsoft.com/office/2006/metadata/properties" xmlns:ns2="0130ef11-d354-4020-956f-73ade9d12c95" targetNamespace="http://schemas.microsoft.com/office/2006/metadata/properties" ma:root="true" ma:fieldsID="2dda9675a83f14d28b6ef7472d8f4fd3" ns2:_="">
    <xsd:import namespace="0130ef11-d354-4020-956f-73ade9d12c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30ef11-d354-4020-956f-73ade9d12c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965A33-15B7-43D0-B489-CD5C9BA904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C5597C-A683-4AC9-94F3-7DA5AEC91FAD}">
  <ds:schemaRefs>
    <ds:schemaRef ds:uri="0130ef11-d354-4020-956f-73ade9d12c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629030A-92A0-4711-BBB7-CDA2A75493AE}">
  <ds:schemaRefs>
    <ds:schemaRef ds:uri="0130ef11-d354-4020-956f-73ade9d12c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</TotalTime>
  <Words>1892</Words>
  <Application>Microsoft Office PowerPoint</Application>
  <PresentationFormat>Widescreen</PresentationFormat>
  <Paragraphs>670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.Apple Color Emoji UI</vt:lpstr>
      <vt:lpstr>Amasis MT Pro Light</vt:lpstr>
      <vt:lpstr>Arial</vt:lpstr>
      <vt:lpstr>Arial Black</vt:lpstr>
      <vt:lpstr>Arial,Sans-Serif</vt:lpstr>
      <vt:lpstr>Avenir Medium</vt:lpstr>
      <vt:lpstr>Avenir Next LT Pro</vt:lpstr>
      <vt:lpstr>Avenir Next LT Pro Demi</vt:lpstr>
      <vt:lpstr>Avenir Next LT Pro Light</vt:lpstr>
      <vt:lpstr>Calibri</vt:lpstr>
      <vt:lpstr>Calibri Light</vt:lpstr>
      <vt:lpstr>Helvetica Neue</vt:lpstr>
      <vt:lpstr>Office Theme</vt:lpstr>
      <vt:lpstr>Fruit2U     Banana Dehydrator</vt:lpstr>
      <vt:lpstr>Agenda</vt:lpstr>
      <vt:lpstr>PowerPoint Presentation</vt:lpstr>
      <vt:lpstr>PowerPoint Presentation</vt:lpstr>
      <vt:lpstr>PowerPoint Presentation</vt:lpstr>
      <vt:lpstr>Preliminary Concept</vt:lpstr>
      <vt:lpstr>Context Diagram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Functional Architecture</vt:lpstr>
      <vt:lpstr>Functional Architecture – Tree Diagram</vt:lpstr>
      <vt:lpstr>Functional Flow Block Diagram</vt:lpstr>
      <vt:lpstr>PowerPoint Presentation</vt:lpstr>
      <vt:lpstr>Concept Exploration</vt:lpstr>
      <vt:lpstr>Agenda</vt:lpstr>
      <vt:lpstr>Morphological Matrix</vt:lpstr>
      <vt:lpstr>Design Model</vt:lpstr>
      <vt:lpstr>Design Model-Analysis</vt:lpstr>
      <vt:lpstr>Prioritization Matrix</vt:lpstr>
      <vt:lpstr>TOPSIS</vt:lpstr>
      <vt:lpstr>Work Breakdown Generation </vt:lpstr>
      <vt:lpstr>Work Breakdown Structure</vt:lpstr>
      <vt:lpstr>Agenda</vt:lpstr>
      <vt:lpstr>Cost Estimate: Bottoms-Up from WBS</vt:lpstr>
      <vt:lpstr>Cost Estimation</vt:lpstr>
      <vt:lpstr>Conclusions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Cases</dc:title>
  <dc:creator>David Sehrt</dc:creator>
  <cp:lastModifiedBy>Seemungal, Aaron R</cp:lastModifiedBy>
  <cp:revision>4</cp:revision>
  <dcterms:created xsi:type="dcterms:W3CDTF">2021-09-04T02:03:27Z</dcterms:created>
  <dcterms:modified xsi:type="dcterms:W3CDTF">2021-10-10T23:13:39Z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0x010100DD4C5ACBEB097B4BBAA3B088EE66B167</vt:lpwstr>
  </property>
</Properties>
</file>